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embeddings/Microsoft_Equation5.bin" ContentType="application/vnd.openxmlformats-officedocument.oleObject"/>
  <Override PartName="/ppt/notesSlides/notesSlide13.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embeddings/Microsoft_Equation9.bin" ContentType="application/vnd.openxmlformats-officedocument.oleObject"/>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embeddings/Microsoft_Equation13.bin" ContentType="application/vnd.openxmlformats-officedocument.oleObject"/>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Default Extension="gif" ContentType="image/gif"/>
  <Override PartName="/ppt/embeddings/Microsoft_Equation2.bin" ContentType="application/vnd.openxmlformats-officedocument.oleObject"/>
  <Override PartName="/ppt/notesSlides/notesSlide8.xml" ContentType="application/vnd.openxmlformats-officedocument.presentationml.notesSlide+xml"/>
  <Override PartName="/ppt/embeddings/Microsoft_Equation17.bin" ContentType="application/vnd.openxmlformats-officedocument.oleObject"/>
  <Override PartName="/ppt/embeddings/Microsoft_Equation22.bin" ContentType="application/vnd.openxmlformats-officedocument.oleObject"/>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embeddings/Microsoft_Equation6.bin" ContentType="application/vnd.openxmlformats-officedocument.oleObject"/>
  <Override PartName="/ppt/slides/slide20.xml" ContentType="application/vnd.openxmlformats-officedocument.presentationml.slide+xml"/>
  <Override PartName="/ppt/presProps.xml" ContentType="application/vnd.openxmlformats-officedocument.presentationml.presProps+xml"/>
  <Override PartName="/ppt/embeddings/Microsoft_Equation10.bin" ContentType="application/vnd.openxmlformats-officedocument.oleObject"/>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embeddings/Microsoft_Equation14.bin" ContentType="application/vnd.openxmlformats-officedocument.oleObject"/>
  <Override PartName="/ppt/slideLayouts/slideLayout11.xml" ContentType="application/vnd.openxmlformats-officedocument.presentationml.slideLayout+xml"/>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embeddings/Microsoft_Equation3.bin" ContentType="application/vnd.openxmlformats-officedocument.oleObject"/>
  <Override PartName="/ppt/notesSlides/notesSlide9.xml" ContentType="application/vnd.openxmlformats-officedocument.presentationml.notesSlide+xml"/>
  <Override PartName="/ppt/embeddings/Microsoft_Equation18.bin" ContentType="application/vnd.openxmlformats-officedocument.oleObject"/>
  <Override PartName="/ppt/notesSlides/notesSlide11.xml" ContentType="application/vnd.openxmlformats-officedocument.presentationml.notesSlide+xml"/>
  <Override PartName="/ppt/embeddings/Microsoft_Equation23.bin" ContentType="application/vnd.openxmlformats-officedocument.oleObject"/>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embeddings/Microsoft_Equation7.bin" ContentType="application/vnd.openxmlformats-officedocument.oleObject"/>
  <Override PartName="/ppt/slides/slide21.xml" ContentType="application/vnd.openxmlformats-officedocument.presentationml.slide+xml"/>
  <Override PartName="/ppt/slides/slide40.xml" ContentType="application/vnd.openxmlformats-officedocument.presentationml.slide+xml"/>
  <Override PartName="/ppt/embeddings/Microsoft_Equation11.bin" ContentType="application/vnd.openxmlformats-officedocument.oleObject"/>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embeddings/Microsoft_Equation15.bin" ContentType="application/vnd.openxmlformats-officedocument.oleObject"/>
  <Override PartName="/ppt/embeddings/Microsoft_Equation20.bin" ContentType="application/vnd.openxmlformats-officedocument.oleObject"/>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embeddings/Microsoft_Equation4.bin" ContentType="application/vnd.openxmlformats-officedocument.oleObject"/>
  <Override PartName="/ppt/slideLayouts/slideLayout7.xml" ContentType="application/vnd.openxmlformats-officedocument.presentationml.slideLayout+xml"/>
  <Override PartName="/ppt/viewProps.xml" ContentType="application/vnd.openxmlformats-officedocument.presentationml.viewProps+xml"/>
  <Override PartName="/ppt/slides/slide32.xml" ContentType="application/vnd.openxmlformats-officedocument.presentationml.slide+xml"/>
  <Override PartName="/ppt/slides/slide29.xml" ContentType="application/vnd.openxmlformats-officedocument.presentationml.slide+xml"/>
  <Override PartName="/ppt/embeddings/Microsoft_Equation19.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embeddings/Microsoft_Equation24.bin" ContentType="application/vnd.openxmlformats-officedocument.oleObject"/>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embeddings/Microsoft_Equation8.bin" ContentType="application/vnd.openxmlformats-officedocument.oleObject"/>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embeddings/Microsoft_Equation12.bin" ContentType="application/vnd.openxmlformats-officedocument.oleObject"/>
  <Override PartName="/ppt/notesSlides/notesSlide5.xml" ContentType="application/vnd.openxmlformats-officedocument.presentationml.notesSlide+xml"/>
  <Override PartName="/ppt/slides/slide59.xml" ContentType="application/vnd.openxmlformats-officedocument.presentationml.slide+xml"/>
  <Default Extension="pict" ContentType="image/pict"/>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embeddings/Microsoft_Equation1.bin" ContentType="application/vnd.openxmlformats-officedocument.oleObject"/>
  <Default Extension="pdf" ContentType="application/pdf"/>
  <Override PartName="/ppt/embeddings/Microsoft_Equation16.bin" ContentType="application/vnd.openxmlformats-officedocument.oleObject"/>
  <Default Extension="png" ContentType="image/png"/>
  <Override PartName="/ppt/embeddings/Microsoft_Equation21.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64"/>
  </p:notesMasterIdLst>
  <p:sldIdLst>
    <p:sldId id="313" r:id="rId2"/>
    <p:sldId id="334" r:id="rId3"/>
    <p:sldId id="335" r:id="rId4"/>
    <p:sldId id="336" r:id="rId5"/>
    <p:sldId id="338" r:id="rId6"/>
    <p:sldId id="337" r:id="rId7"/>
    <p:sldId id="339" r:id="rId8"/>
    <p:sldId id="340" r:id="rId9"/>
    <p:sldId id="373" r:id="rId10"/>
    <p:sldId id="341" r:id="rId11"/>
    <p:sldId id="342" r:id="rId12"/>
    <p:sldId id="343" r:id="rId13"/>
    <p:sldId id="344" r:id="rId14"/>
    <p:sldId id="345" r:id="rId15"/>
    <p:sldId id="351" r:id="rId16"/>
    <p:sldId id="347" r:id="rId17"/>
    <p:sldId id="348" r:id="rId18"/>
    <p:sldId id="349" r:id="rId19"/>
    <p:sldId id="350" r:id="rId20"/>
    <p:sldId id="346" r:id="rId21"/>
    <p:sldId id="315" r:id="rId22"/>
    <p:sldId id="352" r:id="rId23"/>
    <p:sldId id="353" r:id="rId24"/>
    <p:sldId id="354" r:id="rId25"/>
    <p:sldId id="355" r:id="rId26"/>
    <p:sldId id="356" r:id="rId27"/>
    <p:sldId id="357" r:id="rId28"/>
    <p:sldId id="358" r:id="rId29"/>
    <p:sldId id="359" r:id="rId30"/>
    <p:sldId id="360" r:id="rId31"/>
    <p:sldId id="361" r:id="rId32"/>
    <p:sldId id="316" r:id="rId33"/>
    <p:sldId id="317" r:id="rId34"/>
    <p:sldId id="318" r:id="rId35"/>
    <p:sldId id="319" r:id="rId36"/>
    <p:sldId id="320" r:id="rId37"/>
    <p:sldId id="321" r:id="rId38"/>
    <p:sldId id="333" r:id="rId39"/>
    <p:sldId id="323" r:id="rId40"/>
    <p:sldId id="324" r:id="rId41"/>
    <p:sldId id="362" r:id="rId42"/>
    <p:sldId id="363" r:id="rId43"/>
    <p:sldId id="364" r:id="rId44"/>
    <p:sldId id="365" r:id="rId45"/>
    <p:sldId id="366" r:id="rId46"/>
    <p:sldId id="367" r:id="rId47"/>
    <p:sldId id="368" r:id="rId48"/>
    <p:sldId id="369" r:id="rId49"/>
    <p:sldId id="370" r:id="rId50"/>
    <p:sldId id="371" r:id="rId51"/>
    <p:sldId id="372" r:id="rId52"/>
    <p:sldId id="330" r:id="rId53"/>
    <p:sldId id="331" r:id="rId54"/>
    <p:sldId id="375" r:id="rId55"/>
    <p:sldId id="376" r:id="rId56"/>
    <p:sldId id="305" r:id="rId57"/>
    <p:sldId id="306" r:id="rId58"/>
    <p:sldId id="308" r:id="rId59"/>
    <p:sldId id="309" r:id="rId60"/>
    <p:sldId id="310" r:id="rId61"/>
    <p:sldId id="374" r:id="rId62"/>
    <p:sldId id="311"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122" d="100"/>
          <a:sy n="122" d="100"/>
        </p:scale>
        <p:origin x="-80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pict"/><Relationship Id="rId2" Type="http://schemas.openxmlformats.org/officeDocument/2006/relationships/image" Target="../media/image89.pict"/></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4.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ict"/><Relationship Id="rId2" Type="http://schemas.openxmlformats.org/officeDocument/2006/relationships/image" Target="../media/image5.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ict"/><Relationship Id="rId2" Type="http://schemas.openxmlformats.org/officeDocument/2006/relationships/image" Target="../media/image7.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ict"/><Relationship Id="rId2" Type="http://schemas.openxmlformats.org/officeDocument/2006/relationships/image" Target="../media/image9.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pict"/><Relationship Id="rId2" Type="http://schemas.openxmlformats.org/officeDocument/2006/relationships/image" Target="../media/image11.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pict"/><Relationship Id="rId2" Type="http://schemas.openxmlformats.org/officeDocument/2006/relationships/image" Target="../media/image13.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pict"/></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pict"/><Relationship Id="rId4" Type="http://schemas.openxmlformats.org/officeDocument/2006/relationships/image" Target="../media/image45.pict"/><Relationship Id="rId1" Type="http://schemas.openxmlformats.org/officeDocument/2006/relationships/image" Target="../media/image42.pict"/><Relationship Id="rId2" Type="http://schemas.openxmlformats.org/officeDocument/2006/relationships/image" Target="../media/image43.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pict"/><Relationship Id="rId2" Type="http://schemas.openxmlformats.org/officeDocument/2006/relationships/image" Target="../media/image83.pict"/><Relationship Id="rId3" Type="http://schemas.openxmlformats.org/officeDocument/2006/relationships/image" Target="../media/image84.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001279-3710-7E40-92A6-025FB1073E98}" type="datetimeFigureOut">
              <a:rPr lang="en-US" smtClean="0"/>
              <a:pPr/>
              <a:t>7/12/11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5AB476-01F3-D446-987A-DC543642879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69C8F3BA-8E9E-F747-83A2-295E7B426193}"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BE407A1-B0B9-0944-AAD6-9C0E22815251}" type="slidenum">
              <a:rPr lang="en-US"/>
              <a:pPr/>
              <a:t>17</a:t>
            </a:fld>
            <a:endParaRPr lang="en-US"/>
          </a:p>
        </p:txBody>
      </p:sp>
      <p:sp>
        <p:nvSpPr>
          <p:cNvPr id="61443" name="Rectangle 2"/>
          <p:cNvSpPr>
            <a:spLocks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86D0B713-7316-E14A-A493-4EF1A12687A3}" type="slidenum">
              <a:rPr lang="en-US"/>
              <a:pPr/>
              <a:t>18</a:t>
            </a:fld>
            <a:endParaRPr lang="en-US"/>
          </a:p>
        </p:txBody>
      </p:sp>
      <p:sp>
        <p:nvSpPr>
          <p:cNvPr id="63491" name="Rectangle 2"/>
          <p:cNvSpPr>
            <a:spLocks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CB2C29E7-B30C-2642-A953-E2E5378BEA32}" type="slidenum">
              <a:rPr lang="en-US"/>
              <a:pPr/>
              <a:t>19</a:t>
            </a:fld>
            <a:endParaRPr lang="en-US"/>
          </a:p>
        </p:txBody>
      </p:sp>
      <p:sp>
        <p:nvSpPr>
          <p:cNvPr id="65539" name="Rectangle 2"/>
          <p:cNvSpPr>
            <a:spLocks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7E5F578-1670-344F-983C-208C9956B74E}" type="slidenum">
              <a:rPr lang="en-US"/>
              <a:pPr/>
              <a:t>20</a:t>
            </a:fld>
            <a:endParaRPr lang="en-US"/>
          </a:p>
        </p:txBody>
      </p:sp>
      <p:sp>
        <p:nvSpPr>
          <p:cNvPr id="27651" name="Rectangle 2"/>
          <p:cNvSpPr>
            <a:spLocks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306120-B99F-0042-83FE-F4F3539FA7AB}" type="slidenum">
              <a:rPr lang="en-US" smtClean="0"/>
              <a:pPr>
                <a:defRPr/>
              </a:pPr>
              <a:t>53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306120-B99F-0042-83FE-F4F3539FA7AB}" type="slidenum">
              <a:rPr lang="en-US" smtClean="0"/>
              <a:pPr>
                <a:defRPr/>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02C6D1F7-F920-5247-8F8B-70128ED900D7}" type="slidenum">
              <a:rPr lang="en-US"/>
              <a:pPr/>
              <a:t>10</a:t>
            </a:fld>
            <a:endParaRPr lang="en-US"/>
          </a:p>
        </p:txBody>
      </p:sp>
      <p:sp>
        <p:nvSpPr>
          <p:cNvPr id="53251" name="Slide Image Placeholder 1"/>
          <p:cNvSpPr>
            <a:spLocks noGrp="1" noRot="1" noChangeAspect="1" noTextEdit="1"/>
          </p:cNvSpPr>
          <p:nvPr>
            <p:ph type="sldImg"/>
          </p:nvPr>
        </p:nvSpPr>
        <p:spPr>
          <a:solidFill>
            <a:srgbClr val="FFFFFF"/>
          </a:solidFill>
          <a:ln/>
        </p:spPr>
      </p:sp>
      <p:sp>
        <p:nvSpPr>
          <p:cNvPr id="53252"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5325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AC06DF1B-C2D6-F943-BBA6-C771E31B3E57}" type="slidenum">
              <a:rPr lang="en-US" sz="1200" baseline="0"/>
              <a:pPr algn="r" eaLnBrk="1" hangingPunct="1"/>
              <a:t>10</a:t>
            </a:fld>
            <a:endParaRPr lang="en-US" sz="1200" baseline="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16817898-258D-FE4D-84DD-9165A068CDBC}" type="slidenum">
              <a:rPr lang="en-US"/>
              <a:pPr/>
              <a:t>11</a:t>
            </a:fld>
            <a:endParaRPr lang="en-US"/>
          </a:p>
        </p:txBody>
      </p:sp>
      <p:sp>
        <p:nvSpPr>
          <p:cNvPr id="55299" name="Slide Image Placeholder 1"/>
          <p:cNvSpPr>
            <a:spLocks noGrp="1" noRot="1" noChangeAspect="1" noTextEdit="1"/>
          </p:cNvSpPr>
          <p:nvPr>
            <p:ph type="sldImg"/>
          </p:nvPr>
        </p:nvSpPr>
        <p:spPr>
          <a:solidFill>
            <a:srgbClr val="FFFFFF"/>
          </a:solidFill>
          <a:ln/>
        </p:spPr>
      </p:sp>
      <p:sp>
        <p:nvSpPr>
          <p:cNvPr id="55300"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5530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07B5B4B4-4B63-FA46-BD6D-2E69931F44E2}" type="slidenum">
              <a:rPr lang="en-US" sz="1200" baseline="0"/>
              <a:pPr algn="r" eaLnBrk="1" hangingPunct="1"/>
              <a:t>11</a:t>
            </a:fld>
            <a:endParaRPr lang="en-US" sz="1200" baseline="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FC53FC88-02B6-804C-827A-A27D7F0CF33C}" type="slidenum">
              <a:rPr lang="en-US"/>
              <a:pPr/>
              <a:t>12</a:t>
            </a:fld>
            <a:endParaRPr lang="en-US"/>
          </a:p>
        </p:txBody>
      </p:sp>
      <p:sp>
        <p:nvSpPr>
          <p:cNvPr id="57347" name="Slide Image Placeholder 1"/>
          <p:cNvSpPr>
            <a:spLocks noGrp="1" noRot="1" noChangeAspect="1" noTextEdit="1"/>
          </p:cNvSpPr>
          <p:nvPr>
            <p:ph type="sldImg"/>
          </p:nvPr>
        </p:nvSpPr>
        <p:spPr>
          <a:solidFill>
            <a:srgbClr val="FFFFFF"/>
          </a:solidFill>
          <a:ln/>
        </p:spPr>
      </p:sp>
      <p:sp>
        <p:nvSpPr>
          <p:cNvPr id="57348"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5734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83662216-3412-B245-9F94-9BAB6A822857}" type="slidenum">
              <a:rPr lang="en-US" sz="1200" baseline="0"/>
              <a:pPr algn="r" eaLnBrk="1" hangingPunct="1"/>
              <a:t>12</a:t>
            </a:fld>
            <a:endParaRPr lang="en-US" sz="1200" baseline="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7993038-A716-4140-AC2D-A5F6A2F61FC9}" type="slidenum">
              <a:rPr lang="en-US"/>
              <a:pPr/>
              <a:t>13</a:t>
            </a:fld>
            <a:endParaRPr lang="en-US"/>
          </a:p>
        </p:txBody>
      </p:sp>
      <p:sp>
        <p:nvSpPr>
          <p:cNvPr id="23555" name="Rectangle 2"/>
          <p:cNvSpPr>
            <a:spLocks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0FA017-E2EF-1546-AF41-484B916038E4}" type="slidenum">
              <a:rPr lang="en-US"/>
              <a:pPr/>
              <a:t>14</a:t>
            </a:fld>
            <a:endParaRPr lang="en-US"/>
          </a:p>
        </p:txBody>
      </p:sp>
      <p:sp>
        <p:nvSpPr>
          <p:cNvPr id="25603" name="Rectangle 2"/>
          <p:cNvSpPr>
            <a:spLocks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FAA90FF5-2F7F-F747-BDB3-F42405A5DF78}" type="slidenum">
              <a:rPr lang="en-US"/>
              <a:pPr/>
              <a:t>15</a:t>
            </a:fld>
            <a:endParaRPr lang="en-US"/>
          </a:p>
        </p:txBody>
      </p:sp>
      <p:sp>
        <p:nvSpPr>
          <p:cNvPr id="59395" name="Slide Image Placeholder 1"/>
          <p:cNvSpPr>
            <a:spLocks noGrp="1" noRot="1" noChangeAspect="1" noTextEdit="1"/>
          </p:cNvSpPr>
          <p:nvPr>
            <p:ph type="sldImg"/>
          </p:nvPr>
        </p:nvSpPr>
        <p:spPr>
          <a:solidFill>
            <a:srgbClr val="FFFFFF"/>
          </a:solidFill>
          <a:ln/>
        </p:spPr>
      </p:sp>
      <p:sp>
        <p:nvSpPr>
          <p:cNvPr id="59396" name="Notes Placeholder 2"/>
          <p:cNvSpPr>
            <a:spLocks noGrp="1"/>
          </p:cNvSpPr>
          <p:nvPr>
            <p:ph type="body" idx="1"/>
          </p:nvPr>
        </p:nvSpPr>
        <p:spPr>
          <a:xfrm>
            <a:off x="685800" y="4343400"/>
            <a:ext cx="5486400" cy="4114800"/>
          </a:xfrm>
          <a:noFill/>
          <a:ln>
            <a:solidFill>
              <a:srgbClr val="000000"/>
            </a:solidFill>
          </a:ln>
        </p:spPr>
        <p:txBody>
          <a:bodyPr/>
          <a:lstStyle/>
          <a:p>
            <a:pPr eaLnBrk="1" hangingPunct="1"/>
            <a:r>
              <a:rPr lang="en-US"/>
              <a:t>A popular approach is to first  cluster all the conformations  into a large number of  small sets of very structurally similar, and therefore likely kinetically similar, conformations called microstates.  We then used spectral clustering  lump microstates that can interconvert rapidly into larger states called metastable states  while conformations separated by large free energy barriers are grouped into different states</a:t>
            </a:r>
          </a:p>
          <a:p>
            <a:pPr eaLnBrk="1" hangingPunct="1"/>
            <a:endParaRPr lang="en-US"/>
          </a:p>
        </p:txBody>
      </p:sp>
      <p:sp>
        <p:nvSpPr>
          <p:cNvPr id="5939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B9072050-9537-D442-B0BA-6C5D174A0A06}" type="slidenum">
              <a:rPr lang="en-US" sz="1200" baseline="0"/>
              <a:pPr algn="r" eaLnBrk="1" hangingPunct="1"/>
              <a:t>15</a:t>
            </a:fld>
            <a:endParaRPr lang="en-US" sz="1200" baseline="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2C1271F-4F22-004C-9496-80CA87579CDF}" type="slidenum">
              <a:rPr lang="en-US"/>
              <a:pPr/>
              <a:t>16</a:t>
            </a:fld>
            <a:endParaRPr lang="en-US"/>
          </a:p>
        </p:txBody>
      </p:sp>
      <p:sp>
        <p:nvSpPr>
          <p:cNvPr id="49155" name="Rectangle 2"/>
          <p:cNvSpPr>
            <a:spLocks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90BBC-EF89-754C-8224-3AD54FBFB1D5}" type="datetimeFigureOut">
              <a:rPr lang="en-US" smtClean="0"/>
              <a:pPr/>
              <a:t>7/12/11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90BBC-EF89-754C-8224-3AD54FBFB1D5}" type="datetimeFigureOut">
              <a:rPr lang="en-US" smtClean="0"/>
              <a:pPr/>
              <a:t>7/12/11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90BBC-EF89-754C-8224-3AD54FBFB1D5}" type="datetimeFigureOut">
              <a:rPr lang="en-US" smtClean="0"/>
              <a:pPr/>
              <a:t>7/12/11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90BBC-EF89-754C-8224-3AD54FBFB1D5}" type="datetimeFigureOut">
              <a:rPr lang="en-US" smtClean="0"/>
              <a:pPr/>
              <a:t>7/12/11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D90BBC-EF89-754C-8224-3AD54FBFB1D5}" type="datetimeFigureOut">
              <a:rPr lang="en-US" smtClean="0"/>
              <a:pPr/>
              <a:t>7/12/11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90BBC-EF89-754C-8224-3AD54FBFB1D5}" type="datetimeFigureOut">
              <a:rPr lang="en-US" smtClean="0"/>
              <a:pPr/>
              <a:t>7/12/11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90BBC-EF89-754C-8224-3AD54FBFB1D5}" type="datetimeFigureOut">
              <a:rPr lang="en-US" smtClean="0"/>
              <a:pPr/>
              <a:t>7/12/11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90BBC-EF89-754C-8224-3AD54FBFB1D5}" type="datetimeFigureOut">
              <a:rPr lang="en-US" smtClean="0"/>
              <a:pPr/>
              <a:t>7/12/11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90BBC-EF89-754C-8224-3AD54FBFB1D5}" type="datetimeFigureOut">
              <a:rPr lang="en-US" smtClean="0"/>
              <a:pPr/>
              <a:t>7/12/11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D90BBC-EF89-754C-8224-3AD54FBFB1D5}" type="datetimeFigureOut">
              <a:rPr lang="en-US" smtClean="0"/>
              <a:pPr/>
              <a:t>7/12/11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D90BBC-EF89-754C-8224-3AD54FBFB1D5}" type="datetimeFigureOut">
              <a:rPr lang="en-US" smtClean="0"/>
              <a:pPr/>
              <a:t>7/12/11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F905A-371D-E14A-90C3-392E5E41D6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90BBC-EF89-754C-8224-3AD54FBFB1D5}" type="datetimeFigureOut">
              <a:rPr lang="en-US" smtClean="0"/>
              <a:pPr/>
              <a:t>7/12/11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F905A-371D-E14A-90C3-392E5E41D6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Microsoft_Equation12.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df"/><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df"/><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df"/><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df"/><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df"/><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df"/><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df"/><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df"/><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Microsoft_Equation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df"/><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df"/><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Equation13.bin"/><Relationship Id="rId4" Type="http://schemas.openxmlformats.org/officeDocument/2006/relationships/oleObject" Target="../embeddings/Microsoft_Equation14.bin"/><Relationship Id="rId5" Type="http://schemas.openxmlformats.org/officeDocument/2006/relationships/oleObject" Target="../embeddings/Microsoft_Equation15.bin"/><Relationship Id="rId6" Type="http://schemas.openxmlformats.org/officeDocument/2006/relationships/oleObject" Target="../embeddings/Microsoft_Equation16.bin"/><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df"/><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df"/><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df"/><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df"/><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df"/><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df"/><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df"/><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df"/><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df"/><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df"/><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df"/><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df"/><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df"/><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df"/><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df"/><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df"/><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oleObject" Target="../embeddings/Microsoft_Equation3.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df"/><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df"/><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Equation17.bin"/><Relationship Id="rId4" Type="http://schemas.openxmlformats.org/officeDocument/2006/relationships/oleObject" Target="../embeddings/Microsoft_Equation18.bin"/><Relationship Id="rId5" Type="http://schemas.openxmlformats.org/officeDocument/2006/relationships/oleObject" Target="../embeddings/Microsoft_Equation19.bin"/><Relationship Id="rId6" Type="http://schemas.openxmlformats.org/officeDocument/2006/relationships/oleObject" Target="../embeddings/Microsoft_Equation20.bin"/><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86.pdf"/><Relationship Id="rId5" Type="http://schemas.openxmlformats.org/officeDocument/2006/relationships/image" Target="../media/image87.png"/><Relationship Id="rId6" Type="http://schemas.openxmlformats.org/officeDocument/2006/relationships/oleObject" Target="../embeddings/Microsoft_Equation21.bin"/><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Equation22.bin"/><Relationship Id="rId4" Type="http://schemas.openxmlformats.org/officeDocument/2006/relationships/oleObject" Target="../embeddings/Microsoft_Equation23.bin"/><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df"/><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df"/><Relationship Id="rId3"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5.pdf"/><Relationship Id="rId4" Type="http://schemas.openxmlformats.org/officeDocument/2006/relationships/image" Target="../media/image96.png"/><Relationship Id="rId5" Type="http://schemas.openxmlformats.org/officeDocument/2006/relationships/oleObject" Target="../embeddings/Microsoft_Equation24.bin"/><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df"/><Relationship Id="rId3"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Equation4.bin"/><Relationship Id="rId4" Type="http://schemas.openxmlformats.org/officeDocument/2006/relationships/oleObject" Target="../embeddings/Microsoft_Equation5.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df"/><Relationship Id="rId3"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Equation6.bin"/><Relationship Id="rId4" Type="http://schemas.openxmlformats.org/officeDocument/2006/relationships/oleObject" Target="../embeddings/Microsoft_Equation7.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oleObject" Target="../embeddings/Microsoft_Equation9.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quation10.bin"/><Relationship Id="rId5" Type="http://schemas.openxmlformats.org/officeDocument/2006/relationships/oleObject" Target="../embeddings/Microsoft_Equation11.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762000" y="607911"/>
            <a:ext cx="7772400" cy="1754289"/>
          </a:xfrm>
          <a:solidFill>
            <a:srgbClr val="FFDBEE"/>
          </a:solidFill>
        </p:spPr>
        <p:txBody>
          <a:bodyPr>
            <a:normAutofit fontScale="90000"/>
          </a:bodyPr>
          <a:lstStyle/>
          <a:p>
            <a:pPr eaLnBrk="1" hangingPunct="1"/>
            <a:r>
              <a:rPr lang="en-US" altLang="zh-CN" dirty="0" smtClean="0">
                <a:solidFill>
                  <a:schemeClr val="hlink"/>
                </a:solidFill>
                <a:latin typeface="华文楷体" charset="-122"/>
                <a:ea typeface="华文楷体" charset="-122"/>
                <a:cs typeface="华文楷体" charset="-122"/>
              </a:rPr>
              <a:t>Mathematics of Data</a:t>
            </a:r>
            <a:br>
              <a:rPr lang="en-US" altLang="zh-CN" dirty="0" smtClean="0">
                <a:solidFill>
                  <a:schemeClr val="hlink"/>
                </a:solidFill>
                <a:latin typeface="华文楷体" charset="-122"/>
                <a:ea typeface="华文楷体" charset="-122"/>
                <a:cs typeface="华文楷体" charset="-122"/>
              </a:rPr>
            </a:br>
            <a:r>
              <a:rPr lang="en-US" altLang="zh-CN" dirty="0" smtClean="0">
                <a:solidFill>
                  <a:schemeClr val="hlink"/>
                </a:solidFill>
                <a:latin typeface="华文楷体" charset="-122"/>
                <a:ea typeface="华文楷体" charset="-122"/>
                <a:cs typeface="华文楷体" charset="-122"/>
              </a:rPr>
              <a:t>II </a:t>
            </a:r>
            <a:br>
              <a:rPr lang="en-US" altLang="zh-CN" dirty="0" smtClean="0">
                <a:solidFill>
                  <a:schemeClr val="hlink"/>
                </a:solidFill>
                <a:latin typeface="华文楷体" charset="-122"/>
                <a:ea typeface="华文楷体" charset="-122"/>
                <a:cs typeface="华文楷体" charset="-122"/>
              </a:rPr>
            </a:br>
            <a:r>
              <a:rPr lang="en-US" altLang="zh-CN" dirty="0" smtClean="0">
                <a:solidFill>
                  <a:schemeClr val="hlink"/>
                </a:solidFill>
                <a:latin typeface="华文楷体" charset="-122"/>
                <a:ea typeface="华文楷体" charset="-122"/>
                <a:cs typeface="华文楷体" charset="-122"/>
              </a:rPr>
              <a:t>Diffusion Geometry</a:t>
            </a:r>
            <a:endParaRPr lang="en-US" dirty="0" smtClean="0"/>
          </a:p>
        </p:txBody>
      </p:sp>
      <p:sp>
        <p:nvSpPr>
          <p:cNvPr id="14339" name="Rectangle 3"/>
          <p:cNvSpPr>
            <a:spLocks noGrp="1" noChangeArrowheads="1"/>
          </p:cNvSpPr>
          <p:nvPr>
            <p:ph type="subTitle" idx="1"/>
          </p:nvPr>
        </p:nvSpPr>
        <p:spPr>
          <a:xfrm>
            <a:off x="1371600" y="4581046"/>
            <a:ext cx="6400800" cy="1438754"/>
          </a:xfrm>
        </p:spPr>
        <p:txBody>
          <a:bodyPr>
            <a:normAutofit fontScale="92500" lnSpcReduction="20000"/>
          </a:bodyPr>
          <a:lstStyle/>
          <a:p>
            <a:pPr eaLnBrk="1" hangingPunct="1"/>
            <a:r>
              <a:rPr lang="zh-CN" altLang="en-US" dirty="0">
                <a:latin typeface="华文楷体" charset="-122"/>
                <a:ea typeface="华文楷体" charset="-122"/>
                <a:cs typeface="华文楷体" charset="-122"/>
              </a:rPr>
              <a:t>姚</a:t>
            </a:r>
            <a:r>
              <a:rPr lang="en-US" altLang="zh-CN" dirty="0">
                <a:latin typeface="华文楷体" charset="-122"/>
                <a:ea typeface="华文楷体" charset="-122"/>
                <a:cs typeface="华文楷体" charset="-122"/>
              </a:rPr>
              <a:t>  </a:t>
            </a:r>
            <a:r>
              <a:rPr lang="zh-CN" altLang="en-US" dirty="0" smtClean="0">
                <a:latin typeface="华文楷体" charset="-122"/>
                <a:ea typeface="华文楷体" charset="-122"/>
                <a:cs typeface="华文楷体" charset="-122"/>
              </a:rPr>
              <a:t>远</a:t>
            </a:r>
            <a:endParaRPr lang="en-US" altLang="zh-CN" dirty="0" smtClean="0">
              <a:latin typeface="华文楷体" charset="-122"/>
              <a:ea typeface="华文楷体" charset="-122"/>
              <a:cs typeface="华文楷体" charset="-122"/>
            </a:endParaRPr>
          </a:p>
          <a:p>
            <a:pPr eaLnBrk="1" hangingPunct="1"/>
            <a:r>
              <a:rPr lang="zh-CN" altLang="en-US" dirty="0" smtClean="0">
                <a:latin typeface="华文楷体" charset="-122"/>
                <a:ea typeface="华文楷体" charset="-122"/>
                <a:cs typeface="华文楷体" charset="-122"/>
              </a:rPr>
              <a:t>北京大学数学科学学院</a:t>
            </a:r>
            <a:endParaRPr lang="en-US" altLang="zh-CN" dirty="0" smtClean="0">
              <a:latin typeface="华文楷体" charset="-122"/>
              <a:ea typeface="华文楷体" charset="-122"/>
              <a:cs typeface="华文楷体" charset="-122"/>
            </a:endParaRPr>
          </a:p>
          <a:p>
            <a:pPr eaLnBrk="1" hangingPunct="1"/>
            <a:r>
              <a:rPr lang="en-US" altLang="zh-CN" dirty="0" smtClean="0">
                <a:latin typeface="华文楷体" charset="-122"/>
                <a:ea typeface="华文楷体" charset="-122"/>
                <a:cs typeface="华文楷体" charset="-122"/>
              </a:rPr>
              <a:t>2011.7.12</a:t>
            </a:r>
            <a:endParaRPr lang="en-US" dirty="0"/>
          </a:p>
        </p:txBody>
      </p:sp>
      <p:sp>
        <p:nvSpPr>
          <p:cNvPr id="14341" name="Rectangle 6"/>
          <p:cNvSpPr>
            <a:spLocks noChangeArrowheads="1"/>
          </p:cNvSpPr>
          <p:nvPr/>
        </p:nvSpPr>
        <p:spPr bwMode="auto">
          <a:xfrm>
            <a:off x="266700" y="5865813"/>
            <a:ext cx="184150" cy="457200"/>
          </a:xfrm>
          <a:prstGeom prst="rect">
            <a:avLst/>
          </a:prstGeom>
          <a:noFill/>
          <a:ln w="9525">
            <a:noFill/>
            <a:miter lim="800000"/>
            <a:headEnd/>
            <a:tailEnd/>
          </a:ln>
        </p:spPr>
        <p:txBody>
          <a:bodyPr wrap="none">
            <a:prstTxWarp prst="textNoShape">
              <a:avLst/>
            </a:prstTxWarp>
            <a:spAutoFit/>
          </a:bodyPr>
          <a:lstStyle/>
          <a:p>
            <a:endParaRPr lang="en-US" baseline="0"/>
          </a:p>
        </p:txBody>
      </p:sp>
      <p:pic>
        <p:nvPicPr>
          <p:cNvPr id="6" name="Picture 5" descr="fudan_icon.gif"/>
          <p:cNvPicPr>
            <a:picLocks noChangeAspect="1"/>
          </p:cNvPicPr>
          <p:nvPr/>
        </p:nvPicPr>
        <p:blipFill>
          <a:blip r:embed="rId3"/>
          <a:stretch>
            <a:fillRect/>
          </a:stretch>
        </p:blipFill>
        <p:spPr>
          <a:xfrm>
            <a:off x="4000500" y="2857500"/>
            <a:ext cx="1143000" cy="1143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762000" y="228600"/>
            <a:ext cx="7772400" cy="1143000"/>
          </a:xfrm>
        </p:spPr>
        <p:txBody>
          <a:bodyPr/>
          <a:lstStyle/>
          <a:p>
            <a:r>
              <a:rPr lang="en-US" sz="3800" smtClean="0">
                <a:solidFill>
                  <a:srgbClr val="0D30FF"/>
                </a:solidFill>
                <a:latin typeface="Comic Sans MS" charset="0"/>
              </a:rPr>
              <a:t>Lumpability </a:t>
            </a:r>
            <a:r>
              <a:rPr lang="en-US" altLang="zh-CN" sz="3800" smtClean="0">
                <a:solidFill>
                  <a:srgbClr val="0D30FF"/>
                </a:solidFill>
                <a:latin typeface="Comic Sans MS" charset="0"/>
              </a:rPr>
              <a:t>of Markov Chains</a:t>
            </a:r>
            <a:endParaRPr lang="en-US" sz="3800" smtClean="0">
              <a:solidFill>
                <a:srgbClr val="0D30FF"/>
              </a:solidFill>
              <a:latin typeface="Comic Sans MS" charset="0"/>
            </a:endParaRPr>
          </a:p>
        </p:txBody>
      </p:sp>
      <p:sp>
        <p:nvSpPr>
          <p:cNvPr id="52227" name="Content Placeholder 20"/>
          <p:cNvSpPr>
            <a:spLocks noGrp="1"/>
          </p:cNvSpPr>
          <p:nvPr>
            <p:ph idx="1"/>
          </p:nvPr>
        </p:nvSpPr>
        <p:spPr>
          <a:xfrm>
            <a:off x="685800" y="1371600"/>
            <a:ext cx="7772400" cy="4343400"/>
          </a:xfrm>
        </p:spPr>
        <p:txBody>
          <a:bodyPr/>
          <a:lstStyle/>
          <a:p>
            <a:r>
              <a:rPr lang="en-US" sz="2400" dirty="0" smtClean="0"/>
              <a:t>L</a:t>
            </a:r>
            <a:r>
              <a:rPr lang="en-US" altLang="zh-CN" sz="2400" dirty="0" smtClean="0"/>
              <a:t>et</a:t>
            </a:r>
            <a:r>
              <a:rPr lang="en-US" altLang="zh-CN" sz="2400" dirty="0" smtClean="0"/>
              <a:t> P</a:t>
            </a:r>
            <a:r>
              <a:rPr lang="en-US" sz="2400" dirty="0" smtClean="0"/>
              <a:t> </a:t>
            </a:r>
            <a:r>
              <a:rPr lang="en-US" altLang="zh-CN" sz="2400" dirty="0" smtClean="0"/>
              <a:t>be</a:t>
            </a:r>
            <a:r>
              <a:rPr lang="en-US" altLang="zh-CN" sz="2400" dirty="0" smtClean="0"/>
              <a:t> the </a:t>
            </a:r>
            <a:r>
              <a:rPr lang="en-US" altLang="zh-CN" sz="2400" dirty="0" smtClean="0"/>
              <a:t>transition matrix of a Markov chain defined on </a:t>
            </a:r>
            <a:r>
              <a:rPr lang="en-US" altLang="zh-CN" sz="2400" dirty="0" err="1" smtClean="0"/>
              <a:t>n</a:t>
            </a:r>
            <a:r>
              <a:rPr lang="en-US" altLang="zh-CN" sz="2400" dirty="0" smtClean="0"/>
              <a:t> states S={1,…,</a:t>
            </a:r>
            <a:r>
              <a:rPr lang="en-US" altLang="zh-CN" sz="2400" dirty="0" err="1" smtClean="0"/>
              <a:t>n</a:t>
            </a:r>
            <a:r>
              <a:rPr lang="en-US" altLang="zh-CN" sz="2400" dirty="0" smtClean="0"/>
              <a:t>}.</a:t>
            </a:r>
            <a:endParaRPr lang="en-US" sz="2400" dirty="0" smtClean="0"/>
          </a:p>
          <a:p>
            <a:r>
              <a:rPr lang="en-US" sz="2400" dirty="0" err="1" smtClean="0"/>
              <a:t>Γ</a:t>
            </a:r>
            <a:r>
              <a:rPr lang="en-US" sz="2400" dirty="0" smtClean="0"/>
              <a:t>=</a:t>
            </a:r>
            <a:r>
              <a:rPr lang="en-US" sz="2400" dirty="0" smtClean="0"/>
              <a:t>{S</a:t>
            </a:r>
            <a:r>
              <a:rPr lang="en-US" sz="2400" baseline="-25000" dirty="0" smtClean="0"/>
              <a:t>1</a:t>
            </a:r>
            <a:r>
              <a:rPr lang="en-US" sz="2400" dirty="0" smtClean="0"/>
              <a:t>,…,</a:t>
            </a:r>
            <a:r>
              <a:rPr lang="en-US" sz="2400" dirty="0" err="1" smtClean="0"/>
              <a:t>S</a:t>
            </a:r>
            <a:r>
              <a:rPr lang="en-US" altLang="zh-CN" sz="2400" baseline="-25000" dirty="0" err="1" smtClean="0"/>
              <a:t>k</a:t>
            </a:r>
            <a:r>
              <a:rPr lang="en-US" sz="2400" dirty="0" smtClean="0"/>
              <a:t>} </a:t>
            </a:r>
            <a:r>
              <a:rPr lang="zh-CN" sz="2400" dirty="0" smtClean="0"/>
              <a:t>i</a:t>
            </a:r>
            <a:r>
              <a:rPr lang="en-US" altLang="zh-CN" sz="2400" dirty="0" err="1" smtClean="0"/>
              <a:t>s</a:t>
            </a:r>
            <a:r>
              <a:rPr lang="en-US" altLang="zh-CN" sz="2400" dirty="0" smtClean="0"/>
              <a:t> a partition of S into </a:t>
            </a:r>
            <a:r>
              <a:rPr lang="en-US" altLang="zh-CN" sz="2400" dirty="0" err="1" smtClean="0"/>
              <a:t>k</a:t>
            </a:r>
            <a:r>
              <a:rPr lang="en-US" altLang="zh-CN" sz="2400" dirty="0" smtClean="0"/>
              <a:t> </a:t>
            </a:r>
            <a:r>
              <a:rPr lang="en-US" altLang="zh-CN" sz="2400" dirty="0" err="1" smtClean="0"/>
              <a:t>macrostates</a:t>
            </a:r>
            <a:r>
              <a:rPr lang="en-US" altLang="zh-CN" sz="2400" dirty="0" smtClean="0"/>
              <a:t>.</a:t>
            </a:r>
          </a:p>
          <a:p>
            <a:r>
              <a:rPr lang="en-US" altLang="zh-CN" sz="2400" dirty="0" smtClean="0"/>
              <a:t>Sequences {x</a:t>
            </a:r>
            <a:r>
              <a:rPr lang="en-US" altLang="zh-CN" sz="2400" baseline="-25000" dirty="0" smtClean="0"/>
              <a:t>0</a:t>
            </a:r>
            <a:r>
              <a:rPr lang="en-US" altLang="zh-CN" sz="2400" dirty="0" smtClean="0"/>
              <a:t>,…,</a:t>
            </a:r>
            <a:r>
              <a:rPr lang="en-US" altLang="zh-CN" sz="2400" dirty="0" err="1" smtClean="0"/>
              <a:t>x</a:t>
            </a:r>
            <a:r>
              <a:rPr lang="zh-CN" sz="2400" baseline="-25000" dirty="0" smtClean="0"/>
              <a:t>t</a:t>
            </a:r>
            <a:r>
              <a:rPr lang="en-US" altLang="zh-CN" sz="2400" dirty="0" smtClean="0"/>
              <a:t>,…} generated by</a:t>
            </a:r>
            <a:r>
              <a:rPr lang="en-US" altLang="zh-CN" sz="2400" dirty="0" smtClean="0"/>
              <a:t> P, </a:t>
            </a:r>
            <a:r>
              <a:rPr lang="en-US" altLang="zh-CN" sz="2400" dirty="0" smtClean="0"/>
              <a:t>i.e.	</a:t>
            </a:r>
          </a:p>
          <a:p>
            <a:pPr algn="ctr">
              <a:buFontTx/>
              <a:buNone/>
            </a:pPr>
            <a:r>
              <a:rPr lang="en-US" altLang="zh-CN" sz="2400" dirty="0" err="1" smtClean="0"/>
              <a:t>Prob(x</a:t>
            </a:r>
            <a:r>
              <a:rPr lang="en-US" altLang="zh-CN" sz="2400" baseline="-25000" dirty="0" err="1" smtClean="0"/>
              <a:t>t</a:t>
            </a:r>
            <a:r>
              <a:rPr lang="en-US" altLang="zh-CN" sz="2400" dirty="0" smtClean="0"/>
              <a:t>=</a:t>
            </a:r>
            <a:r>
              <a:rPr lang="en-US" altLang="zh-CN" sz="2400" dirty="0" err="1" smtClean="0"/>
              <a:t>j</a:t>
            </a:r>
            <a:r>
              <a:rPr lang="en-US" altLang="zh-CN" sz="2400" dirty="0" smtClean="0"/>
              <a:t> ; x</a:t>
            </a:r>
            <a:r>
              <a:rPr lang="en-US" altLang="zh-CN" sz="2400" baseline="-25000" dirty="0" smtClean="0"/>
              <a:t>t-1</a:t>
            </a:r>
            <a:r>
              <a:rPr lang="en-US" altLang="zh-CN" sz="2400" dirty="0" smtClean="0"/>
              <a:t>=</a:t>
            </a:r>
            <a:r>
              <a:rPr lang="zh-CN" sz="2400" dirty="0" smtClean="0"/>
              <a:t>i</a:t>
            </a:r>
            <a:r>
              <a:rPr lang="en-US" altLang="zh-CN" sz="2400" dirty="0" smtClean="0"/>
              <a:t>)=</a:t>
            </a:r>
            <a:r>
              <a:rPr lang="en-US" altLang="zh-CN" sz="2400" dirty="0" smtClean="0"/>
              <a:t> </a:t>
            </a:r>
            <a:r>
              <a:rPr lang="en-US" altLang="zh-CN" sz="2400" dirty="0" err="1" smtClean="0"/>
              <a:t>P</a:t>
            </a:r>
            <a:r>
              <a:rPr lang="en-US" altLang="zh-CN" sz="2400" baseline="-25000" dirty="0" err="1" smtClean="0"/>
              <a:t>ij</a:t>
            </a:r>
            <a:endParaRPr lang="en-US" altLang="zh-CN" sz="2400" baseline="-25000" dirty="0" smtClean="0"/>
          </a:p>
          <a:p>
            <a:r>
              <a:rPr lang="en-US" altLang="zh-CN" sz="2400" dirty="0" smtClean="0"/>
              <a:t>Induced dynamics: </a:t>
            </a:r>
            <a:r>
              <a:rPr lang="en-US" altLang="zh-CN" sz="2400" dirty="0" err="1" smtClean="0"/>
              <a:t>relabel</a:t>
            </a:r>
            <a:r>
              <a:rPr lang="en-US" altLang="zh-CN" sz="2400" dirty="0" smtClean="0"/>
              <a:t> </a:t>
            </a:r>
            <a:r>
              <a:rPr lang="en-US" altLang="zh-CN" sz="2400" dirty="0" err="1" smtClean="0"/>
              <a:t>x</a:t>
            </a:r>
            <a:r>
              <a:rPr lang="en-US" altLang="zh-CN" sz="2400" baseline="-25000" dirty="0" err="1" smtClean="0"/>
              <a:t>t</a:t>
            </a:r>
            <a:r>
              <a:rPr lang="en-US" altLang="zh-CN" sz="2400" dirty="0" smtClean="0"/>
              <a:t> by</a:t>
            </a:r>
            <a:r>
              <a:rPr lang="en-US" altLang="zh-CN" sz="2400" dirty="0" smtClean="0"/>
              <a:t> </a:t>
            </a:r>
            <a:r>
              <a:rPr lang="en-US" altLang="zh-CN" sz="2400" dirty="0" err="1" smtClean="0"/>
              <a:t>y</a:t>
            </a:r>
            <a:r>
              <a:rPr lang="en-US" altLang="zh-CN" sz="2400" baseline="-25000" dirty="0" err="1" smtClean="0"/>
              <a:t>t</a:t>
            </a:r>
            <a:r>
              <a:rPr lang="en-US" altLang="zh-CN" sz="2400" dirty="0" smtClean="0"/>
              <a:t> </a:t>
            </a:r>
            <a:r>
              <a:rPr lang="en-US" altLang="zh-CN" sz="2400" dirty="0" smtClean="0"/>
              <a:t>from corresponding states in </a:t>
            </a:r>
            <a:r>
              <a:rPr lang="en-US" altLang="zh-CN" sz="2400" dirty="0" smtClean="0"/>
              <a:t>partition </a:t>
            </a:r>
            <a:r>
              <a:rPr lang="en-US" sz="2400" dirty="0" err="1" smtClean="0"/>
              <a:t>Γ</a:t>
            </a:r>
            <a:endParaRPr lang="en-US" altLang="zh-CN" sz="2400" dirty="0" smtClean="0"/>
          </a:p>
          <a:p>
            <a:r>
              <a:rPr lang="en-US" altLang="zh-CN" sz="2400" dirty="0" smtClean="0"/>
              <a:t>[</a:t>
            </a:r>
            <a:r>
              <a:rPr lang="en-US" altLang="zh-CN" sz="2400" dirty="0" smtClean="0">
                <a:solidFill>
                  <a:srgbClr val="3366FF"/>
                </a:solidFill>
              </a:rPr>
              <a:t>Kemeny-Snell’76</a:t>
            </a:r>
            <a:r>
              <a:rPr lang="en-US" altLang="zh-CN" sz="2400" dirty="0" smtClean="0"/>
              <a:t>]</a:t>
            </a:r>
            <a:r>
              <a:rPr lang="en-US" altLang="zh-CN" sz="2400" dirty="0" smtClean="0"/>
              <a:t> </a:t>
            </a:r>
            <a:r>
              <a:rPr lang="en-US" altLang="zh-CN" sz="2400" dirty="0" smtClean="0"/>
              <a:t>P</a:t>
            </a:r>
            <a:r>
              <a:rPr lang="en-US" altLang="zh-CN" sz="2400" dirty="0" smtClean="0"/>
              <a:t> </a:t>
            </a:r>
            <a:r>
              <a:rPr lang="en-US" altLang="zh-CN" sz="2400" dirty="0" smtClean="0"/>
              <a:t>is called </a:t>
            </a:r>
            <a:r>
              <a:rPr lang="en-US" altLang="zh-CN" sz="2400" i="1" dirty="0" err="1" smtClean="0">
                <a:solidFill>
                  <a:srgbClr val="FF0000"/>
                </a:solidFill>
              </a:rPr>
              <a:t>lumpable</a:t>
            </a:r>
            <a:r>
              <a:rPr lang="en-US" altLang="zh-CN" sz="2400" i="1" dirty="0" smtClean="0">
                <a:solidFill>
                  <a:srgbClr val="FF0000"/>
                </a:solidFill>
              </a:rPr>
              <a:t> </a:t>
            </a:r>
            <a:r>
              <a:rPr lang="en-US" altLang="zh-CN" sz="2400" dirty="0" smtClean="0"/>
              <a:t>if </a:t>
            </a:r>
          </a:p>
          <a:p>
            <a:pPr algn="ctr">
              <a:buFontTx/>
              <a:buNone/>
            </a:pPr>
            <a:r>
              <a:rPr lang="en-US" altLang="zh-CN" sz="2400" dirty="0" err="1" smtClean="0"/>
              <a:t>Prob(y</a:t>
            </a:r>
            <a:r>
              <a:rPr lang="en-US" altLang="zh-CN" sz="2400" baseline="-25000" dirty="0" err="1" smtClean="0"/>
              <a:t>t</a:t>
            </a:r>
            <a:r>
              <a:rPr lang="en-US" altLang="zh-CN" sz="2400" dirty="0" smtClean="0"/>
              <a:t>=k</a:t>
            </a:r>
            <a:r>
              <a:rPr lang="en-US" altLang="zh-CN" sz="2400" baseline="-25000" dirty="0" smtClean="0"/>
              <a:t>0</a:t>
            </a:r>
            <a:r>
              <a:rPr lang="en-US" altLang="zh-CN" sz="2400" dirty="0" smtClean="0"/>
              <a:t>; y</a:t>
            </a:r>
            <a:r>
              <a:rPr lang="en-US" altLang="zh-CN" sz="2400" baseline="-25000" dirty="0" smtClean="0"/>
              <a:t>t-1</a:t>
            </a:r>
            <a:r>
              <a:rPr lang="en-US" altLang="zh-CN" sz="2400" dirty="0" smtClean="0"/>
              <a:t>=k</a:t>
            </a:r>
            <a:r>
              <a:rPr lang="en-US" altLang="zh-CN" sz="2400" baseline="-25000" dirty="0" smtClean="0"/>
              <a:t>1</a:t>
            </a:r>
            <a:r>
              <a:rPr lang="en-US" altLang="zh-CN" sz="2400" dirty="0" smtClean="0"/>
              <a:t>, …,</a:t>
            </a:r>
            <a:r>
              <a:rPr lang="en-US" altLang="zh-CN" sz="2400" dirty="0" err="1" smtClean="0"/>
              <a:t>y</a:t>
            </a:r>
            <a:r>
              <a:rPr lang="en-US" altLang="zh-CN" sz="2400" baseline="-25000" dirty="0" err="1" smtClean="0"/>
              <a:t>t-m</a:t>
            </a:r>
            <a:r>
              <a:rPr lang="en-US" altLang="zh-CN" sz="2400" dirty="0" smtClean="0"/>
              <a:t>=k</a:t>
            </a:r>
            <a:r>
              <a:rPr lang="en-US" altLang="zh-CN" sz="2400" baseline="-25000" dirty="0" smtClean="0"/>
              <a:t>m</a:t>
            </a:r>
            <a:r>
              <a:rPr lang="en-US" altLang="zh-CN" sz="2400" dirty="0" smtClean="0"/>
              <a:t>) = </a:t>
            </a:r>
            <a:r>
              <a:rPr lang="en-US" altLang="zh-CN" sz="2400" dirty="0" err="1" smtClean="0"/>
              <a:t>Prob(y</a:t>
            </a:r>
            <a:r>
              <a:rPr lang="en-US" altLang="zh-CN" sz="2400" baseline="-25000" dirty="0" err="1" smtClean="0"/>
              <a:t>t</a:t>
            </a:r>
            <a:r>
              <a:rPr lang="en-US" altLang="zh-CN" sz="2400" dirty="0" smtClean="0"/>
              <a:t>=k</a:t>
            </a:r>
            <a:r>
              <a:rPr lang="en-US" altLang="zh-CN" sz="2400" baseline="-25000" dirty="0" smtClean="0"/>
              <a:t>0</a:t>
            </a:r>
            <a:r>
              <a:rPr lang="en-US" altLang="zh-CN" sz="2400" dirty="0" smtClean="0"/>
              <a:t>; y</a:t>
            </a:r>
            <a:r>
              <a:rPr lang="en-US" altLang="zh-CN" sz="2400" baseline="-25000" dirty="0" smtClean="0"/>
              <a:t>t-1</a:t>
            </a:r>
            <a:r>
              <a:rPr lang="en-US" altLang="zh-CN" sz="2400" dirty="0" smtClean="0"/>
              <a:t>=k</a:t>
            </a:r>
            <a:r>
              <a:rPr lang="en-US" altLang="zh-CN" sz="2400" baseline="-25000" dirty="0" smtClean="0"/>
              <a:t>1</a:t>
            </a:r>
            <a:r>
              <a:rPr lang="en-US" altLang="zh-CN" sz="2400" dirty="0" smtClean="0"/>
              <a:t>) </a:t>
            </a:r>
          </a:p>
          <a:p>
            <a:pPr algn="just">
              <a:buFontTx/>
              <a:buNone/>
            </a:pPr>
            <a:r>
              <a:rPr lang="zh-CN" sz="2400" dirty="0" smtClean="0"/>
              <a:t>i</a:t>
            </a:r>
            <a:r>
              <a:rPr lang="en-US" altLang="zh-CN" sz="2400" dirty="0" smtClean="0"/>
              <a:t>.</a:t>
            </a:r>
            <a:r>
              <a:rPr lang="en-US" altLang="zh-CN" sz="2400" dirty="0" err="1" smtClean="0"/>
              <a:t>e</a:t>
            </a:r>
            <a:r>
              <a:rPr lang="en-US" altLang="zh-CN" sz="2400" dirty="0" smtClean="0"/>
              <a:t>.</a:t>
            </a:r>
            <a:r>
              <a:rPr lang="en-US" altLang="zh-CN" sz="2400" dirty="0" smtClean="0"/>
              <a:t> the </a:t>
            </a:r>
            <a:r>
              <a:rPr lang="en-US" altLang="zh-CN" sz="2400" dirty="0" smtClean="0"/>
              <a:t>induced dynamics is</a:t>
            </a:r>
            <a:r>
              <a:rPr lang="en-US" altLang="zh-CN" sz="2400" dirty="0" smtClean="0"/>
              <a:t> </a:t>
            </a:r>
            <a:r>
              <a:rPr lang="en-US" altLang="zh-CN" sz="2400" dirty="0" err="1" smtClean="0"/>
              <a:t>Markovian</a:t>
            </a:r>
            <a:r>
              <a:rPr lang="en-US" altLang="zh-CN" sz="2400" dirty="0" smtClean="0"/>
              <a:t>.</a:t>
            </a:r>
          </a:p>
          <a:p>
            <a:endParaRPr lang="en-US" altLang="zh-CN"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itle 1"/>
          <p:cNvSpPr>
            <a:spLocks noGrp="1"/>
          </p:cNvSpPr>
          <p:nvPr>
            <p:ph type="title"/>
          </p:nvPr>
        </p:nvSpPr>
        <p:spPr>
          <a:xfrm>
            <a:off x="762000" y="228600"/>
            <a:ext cx="7772400" cy="1143000"/>
          </a:xfrm>
        </p:spPr>
        <p:txBody>
          <a:bodyPr>
            <a:normAutofit fontScale="90000"/>
          </a:bodyPr>
          <a:lstStyle/>
          <a:p>
            <a:r>
              <a:rPr lang="en-US" sz="3800" dirty="0" smtClean="0">
                <a:solidFill>
                  <a:srgbClr val="0D30FF"/>
                </a:solidFill>
                <a:latin typeface="Comic Sans MS" charset="0"/>
              </a:rPr>
              <a:t>A Necessary and Sufficient Condition for </a:t>
            </a:r>
            <a:r>
              <a:rPr lang="en-US" sz="3800" dirty="0" err="1" smtClean="0">
                <a:solidFill>
                  <a:srgbClr val="0D30FF"/>
                </a:solidFill>
                <a:latin typeface="Comic Sans MS" charset="0"/>
              </a:rPr>
              <a:t>Lumpability</a:t>
            </a:r>
            <a:endParaRPr lang="en-US" sz="3800" dirty="0" smtClean="0">
              <a:solidFill>
                <a:srgbClr val="0D30FF"/>
              </a:solidFill>
              <a:latin typeface="Comic Sans MS" charset="0"/>
            </a:endParaRPr>
          </a:p>
        </p:txBody>
      </p:sp>
      <p:sp>
        <p:nvSpPr>
          <p:cNvPr id="54275" name="Content Placeholder 20"/>
          <p:cNvSpPr>
            <a:spLocks noGrp="1"/>
          </p:cNvSpPr>
          <p:nvPr>
            <p:ph idx="1"/>
          </p:nvPr>
        </p:nvSpPr>
        <p:spPr>
          <a:xfrm>
            <a:off x="685800" y="1371600"/>
            <a:ext cx="7772400" cy="4343400"/>
          </a:xfrm>
        </p:spPr>
        <p:txBody>
          <a:bodyPr/>
          <a:lstStyle/>
          <a:p>
            <a:r>
              <a:rPr lang="en-US" altLang="zh-CN" sz="2400" dirty="0" smtClean="0"/>
              <a:t>[</a:t>
            </a:r>
            <a:r>
              <a:rPr lang="en-US" altLang="zh-CN" sz="2400" dirty="0" smtClean="0">
                <a:solidFill>
                  <a:srgbClr val="3366FF"/>
                </a:solidFill>
              </a:rPr>
              <a:t>Kemeny-Snell’76</a:t>
            </a:r>
            <a:r>
              <a:rPr lang="en-US" altLang="zh-CN" sz="2400" dirty="0" smtClean="0"/>
              <a:t>]</a:t>
            </a:r>
            <a:r>
              <a:rPr lang="en-US" altLang="zh-CN" sz="2400" dirty="0" smtClean="0"/>
              <a:t> P </a:t>
            </a:r>
            <a:r>
              <a:rPr lang="en-US" altLang="zh-CN" sz="2400" dirty="0" smtClean="0"/>
              <a:t>is </a:t>
            </a:r>
            <a:r>
              <a:rPr lang="en-US" altLang="zh-CN" sz="2400" i="1" dirty="0" err="1" smtClean="0">
                <a:solidFill>
                  <a:srgbClr val="FF0000"/>
                </a:solidFill>
              </a:rPr>
              <a:t>lumpable</a:t>
            </a:r>
            <a:r>
              <a:rPr lang="en-US" altLang="zh-CN" sz="2400" i="1" dirty="0" smtClean="0">
                <a:solidFill>
                  <a:srgbClr val="FF0000"/>
                </a:solidFill>
              </a:rPr>
              <a:t> </a:t>
            </a:r>
            <a:r>
              <a:rPr lang="en-US" altLang="zh-CN" sz="2400" dirty="0" err="1" smtClean="0"/>
              <a:t>w.r.t</a:t>
            </a:r>
            <a:r>
              <a:rPr lang="en-US" altLang="zh-CN" sz="2400" dirty="0" smtClean="0"/>
              <a:t>. partition</a:t>
            </a:r>
            <a:r>
              <a:rPr lang="en-US" altLang="zh-CN" sz="2400" dirty="0" smtClean="0"/>
              <a:t> </a:t>
            </a:r>
            <a:r>
              <a:rPr lang="en-US" altLang="zh-CN" sz="2400" dirty="0" err="1" smtClean="0"/>
              <a:t>Γ</a:t>
            </a:r>
            <a:r>
              <a:rPr lang="en-US" sz="2400" dirty="0" smtClean="0"/>
              <a:t>=</a:t>
            </a:r>
            <a:r>
              <a:rPr lang="en-US" sz="2400" dirty="0" smtClean="0"/>
              <a:t>{S</a:t>
            </a:r>
            <a:r>
              <a:rPr lang="en-US" sz="2400" baseline="-25000" dirty="0" smtClean="0"/>
              <a:t>1</a:t>
            </a:r>
            <a:r>
              <a:rPr lang="en-US" sz="2400" dirty="0" smtClean="0"/>
              <a:t>,…,</a:t>
            </a:r>
            <a:r>
              <a:rPr lang="en-US" sz="2400" dirty="0" err="1" smtClean="0"/>
              <a:t>S</a:t>
            </a:r>
            <a:r>
              <a:rPr lang="en-US" altLang="zh-CN" sz="2400" baseline="-25000" dirty="0" err="1" smtClean="0"/>
              <a:t>k</a:t>
            </a:r>
            <a:r>
              <a:rPr lang="en-US" sz="2400" dirty="0" smtClean="0"/>
              <a:t>} </a:t>
            </a:r>
            <a:r>
              <a:rPr lang="en-US" altLang="zh-CN" sz="2400" dirty="0" err="1" smtClean="0"/>
              <a:t>iff</a:t>
            </a:r>
            <a:r>
              <a:rPr lang="en-US" altLang="zh-CN" sz="2400" dirty="0" smtClean="0"/>
              <a:t> for any </a:t>
            </a:r>
            <a:r>
              <a:rPr lang="en-US" altLang="zh-CN" sz="2400" dirty="0" err="1" smtClean="0"/>
              <a:t>s</a:t>
            </a:r>
            <a:r>
              <a:rPr lang="en-US" altLang="zh-CN" sz="2400" dirty="0" smtClean="0"/>
              <a:t>, </a:t>
            </a:r>
            <a:r>
              <a:rPr lang="en-US" altLang="zh-CN" sz="2400" dirty="0" err="1" smtClean="0"/>
              <a:t>t</a:t>
            </a:r>
            <a:r>
              <a:rPr lang="en-US" altLang="zh-CN" sz="2400" dirty="0" smtClean="0"/>
              <a:t> chosen from P, and for any </a:t>
            </a:r>
            <a:r>
              <a:rPr lang="en-US" altLang="zh-CN" sz="2400" dirty="0" err="1" smtClean="0"/>
              <a:t>i</a:t>
            </a:r>
            <a:r>
              <a:rPr lang="en-US" altLang="zh-CN" sz="2400" dirty="0" smtClean="0"/>
              <a:t>, </a:t>
            </a:r>
            <a:r>
              <a:rPr lang="en-US" altLang="zh-CN" sz="2400" dirty="0" err="1" smtClean="0"/>
              <a:t>j</a:t>
            </a:r>
            <a:r>
              <a:rPr lang="en-US" altLang="zh-CN" sz="2400" dirty="0" smtClean="0"/>
              <a:t> lying in </a:t>
            </a:r>
            <a:r>
              <a:rPr lang="en-US" altLang="zh-CN" sz="2400" dirty="0" smtClean="0"/>
              <a:t>S</a:t>
            </a:r>
            <a:r>
              <a:rPr lang="en-US" altLang="zh-CN" sz="2400" baseline="-25000" dirty="0" smtClean="0"/>
              <a:t>a</a:t>
            </a:r>
            <a:r>
              <a:rPr lang="en-US" altLang="zh-CN" sz="2400" dirty="0" smtClean="0"/>
              <a:t>, </a:t>
            </a:r>
            <a:r>
              <a:rPr lang="en-US" altLang="zh-CN" sz="2400" dirty="0" smtClean="0"/>
              <a:t>the following </a:t>
            </a:r>
            <a:r>
              <a:rPr lang="en-US" altLang="zh-CN" sz="2400" dirty="0" smtClean="0"/>
              <a:t>holds</a:t>
            </a:r>
          </a:p>
          <a:p>
            <a:pPr algn="ctr">
              <a:buFontTx/>
              <a:buNone/>
            </a:pPr>
            <a:r>
              <a:rPr lang="en-US" altLang="zh-CN" sz="2400" dirty="0" err="1" smtClean="0"/>
              <a:t>P</a:t>
            </a:r>
            <a:r>
              <a:rPr lang="en-US" altLang="zh-CN" sz="2400" baseline="-25000" dirty="0" err="1" smtClean="0"/>
              <a:t>ib</a:t>
            </a:r>
            <a:r>
              <a:rPr lang="en-US" altLang="zh-CN" sz="2400" dirty="0" smtClean="0"/>
              <a:t>= </a:t>
            </a:r>
            <a:r>
              <a:rPr lang="en-US" altLang="zh-CN" sz="2400" dirty="0" err="1" smtClean="0"/>
              <a:t>P</a:t>
            </a:r>
            <a:r>
              <a:rPr lang="en-US" altLang="zh-CN" sz="2400" baseline="-25000" dirty="0" err="1" smtClean="0"/>
              <a:t>jb</a:t>
            </a:r>
            <a:endParaRPr lang="en-US" altLang="zh-CN" sz="2400" dirty="0" smtClean="0"/>
          </a:p>
          <a:p>
            <a:pPr algn="just">
              <a:buFontTx/>
              <a:buNone/>
            </a:pPr>
            <a:r>
              <a:rPr lang="en-US" altLang="zh-CN" sz="2400" dirty="0" smtClean="0"/>
              <a:t>where</a:t>
            </a:r>
          </a:p>
          <a:p>
            <a:endParaRPr lang="en-US" altLang="zh-CN" dirty="0" smtClean="0"/>
          </a:p>
        </p:txBody>
      </p:sp>
      <p:graphicFrame>
        <p:nvGraphicFramePr>
          <p:cNvPr id="22" name="Object 21"/>
          <p:cNvGraphicFramePr>
            <a:graphicFrameLocks noChangeAspect="1"/>
          </p:cNvGraphicFramePr>
          <p:nvPr/>
        </p:nvGraphicFramePr>
        <p:xfrm>
          <a:off x="1744568" y="2922599"/>
          <a:ext cx="1416938" cy="720898"/>
        </p:xfrm>
        <a:graphic>
          <a:graphicData uri="http://schemas.openxmlformats.org/presentationml/2006/ole">
            <p:oleObj spid="_x0000_s161794" name="Equation" r:id="rId4" imgW="723900" imgH="368300" progId="Equation.3">
              <p:embed/>
            </p:oleObj>
          </a:graphicData>
        </a:graphic>
      </p:graphicFrame>
      <p:grpSp>
        <p:nvGrpSpPr>
          <p:cNvPr id="27" name="Group 26"/>
          <p:cNvGrpSpPr/>
          <p:nvPr/>
        </p:nvGrpSpPr>
        <p:grpSpPr>
          <a:xfrm>
            <a:off x="2487639" y="3643497"/>
            <a:ext cx="4904555" cy="2652971"/>
            <a:chOff x="2487639" y="3643497"/>
            <a:chExt cx="4904555" cy="2652971"/>
          </a:xfrm>
        </p:grpSpPr>
        <p:grpSp>
          <p:nvGrpSpPr>
            <p:cNvPr id="4" name="Group 32"/>
            <p:cNvGrpSpPr>
              <a:grpSpLocks/>
            </p:cNvGrpSpPr>
            <p:nvPr/>
          </p:nvGrpSpPr>
          <p:grpSpPr bwMode="auto">
            <a:xfrm>
              <a:off x="2834482" y="3643497"/>
              <a:ext cx="4557712" cy="2043407"/>
              <a:chOff x="3976687" y="1981200"/>
              <a:chExt cx="4557713" cy="2043112"/>
            </a:xfrm>
          </p:grpSpPr>
          <p:sp>
            <p:nvSpPr>
              <p:cNvPr id="5" name="Oval 4"/>
              <p:cNvSpPr>
                <a:spLocks/>
              </p:cNvSpPr>
              <p:nvPr/>
            </p:nvSpPr>
            <p:spPr bwMode="auto">
              <a:xfrm>
                <a:off x="7086600" y="2057400"/>
                <a:ext cx="573087"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6" name="Oval 5"/>
              <p:cNvSpPr>
                <a:spLocks/>
              </p:cNvSpPr>
              <p:nvPr/>
            </p:nvSpPr>
            <p:spPr bwMode="auto">
              <a:xfrm>
                <a:off x="6719887" y="3040063"/>
                <a:ext cx="573087"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7" name="Oval 6"/>
              <p:cNvSpPr>
                <a:spLocks/>
              </p:cNvSpPr>
              <p:nvPr/>
            </p:nvSpPr>
            <p:spPr bwMode="auto">
              <a:xfrm>
                <a:off x="7934325" y="2860675"/>
                <a:ext cx="573087"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8" name="Line 7"/>
              <p:cNvSpPr>
                <a:spLocks noChangeShapeType="1"/>
              </p:cNvSpPr>
              <p:nvPr/>
            </p:nvSpPr>
            <p:spPr bwMode="auto">
              <a:xfrm>
                <a:off x="7519988" y="2486025"/>
                <a:ext cx="523029" cy="500063"/>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9" name="Line 8"/>
              <p:cNvSpPr>
                <a:spLocks noChangeShapeType="1"/>
              </p:cNvSpPr>
              <p:nvPr/>
            </p:nvSpPr>
            <p:spPr bwMode="auto">
              <a:xfrm rot="10800000" flipH="1">
                <a:off x="7261226" y="3138487"/>
                <a:ext cx="728442" cy="123825"/>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0" name="Line 9"/>
              <p:cNvSpPr>
                <a:spLocks noChangeShapeType="1"/>
              </p:cNvSpPr>
              <p:nvPr/>
            </p:nvSpPr>
            <p:spPr bwMode="auto">
              <a:xfrm rot="10800000" flipH="1">
                <a:off x="7046913" y="2547937"/>
                <a:ext cx="184700" cy="509587"/>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1" name="Oval 10"/>
              <p:cNvSpPr>
                <a:spLocks/>
              </p:cNvSpPr>
              <p:nvPr/>
            </p:nvSpPr>
            <p:spPr bwMode="auto">
              <a:xfrm>
                <a:off x="4343400" y="2514600"/>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2" name="Oval 11"/>
              <p:cNvSpPr>
                <a:spLocks/>
              </p:cNvSpPr>
              <p:nvPr/>
            </p:nvSpPr>
            <p:spPr bwMode="auto">
              <a:xfrm>
                <a:off x="3976687" y="3497262"/>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3" name="Oval 12"/>
              <p:cNvSpPr>
                <a:spLocks/>
              </p:cNvSpPr>
              <p:nvPr/>
            </p:nvSpPr>
            <p:spPr bwMode="auto">
              <a:xfrm>
                <a:off x="5191125" y="3319462"/>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4" name="Line 13"/>
              <p:cNvSpPr>
                <a:spLocks noChangeShapeType="1"/>
              </p:cNvSpPr>
              <p:nvPr/>
            </p:nvSpPr>
            <p:spPr bwMode="auto">
              <a:xfrm>
                <a:off x="4776787" y="2943225"/>
                <a:ext cx="481013" cy="500062"/>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5" name="Line 14"/>
              <p:cNvSpPr>
                <a:spLocks noChangeShapeType="1"/>
              </p:cNvSpPr>
              <p:nvPr/>
            </p:nvSpPr>
            <p:spPr bwMode="auto">
              <a:xfrm rot="10800000" flipH="1">
                <a:off x="4518025" y="3595687"/>
                <a:ext cx="668337" cy="125413"/>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6" name="Line 15"/>
              <p:cNvSpPr>
                <a:spLocks noChangeShapeType="1"/>
              </p:cNvSpPr>
              <p:nvPr/>
            </p:nvSpPr>
            <p:spPr bwMode="auto">
              <a:xfrm rot="10800000" flipH="1">
                <a:off x="4303712" y="3006725"/>
                <a:ext cx="168275" cy="508000"/>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7" name="Line 22"/>
              <p:cNvSpPr>
                <a:spLocks noChangeShapeType="1"/>
              </p:cNvSpPr>
              <p:nvPr/>
            </p:nvSpPr>
            <p:spPr bwMode="auto">
              <a:xfrm flipV="1">
                <a:off x="4876800" y="2590800"/>
                <a:ext cx="1752600" cy="76201"/>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sp>
            <p:nvSpPr>
              <p:cNvPr id="18" name="Line 23"/>
              <p:cNvSpPr>
                <a:spLocks noChangeShapeType="1"/>
              </p:cNvSpPr>
              <p:nvPr/>
            </p:nvSpPr>
            <p:spPr bwMode="auto">
              <a:xfrm flipV="1">
                <a:off x="5715000" y="3200400"/>
                <a:ext cx="838200" cy="457200"/>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sp>
            <p:nvSpPr>
              <p:cNvPr id="19" name="Connector 29"/>
              <p:cNvSpPr>
                <a:spLocks noChangeArrowheads="1"/>
              </p:cNvSpPr>
              <p:nvPr/>
            </p:nvSpPr>
            <p:spPr bwMode="auto">
              <a:xfrm>
                <a:off x="6553200" y="1981200"/>
                <a:ext cx="1981200" cy="1981200"/>
              </a:xfrm>
              <a:prstGeom prst="flowChartConnector">
                <a:avLst/>
              </a:prstGeom>
              <a:noFill/>
              <a:ln w="9525">
                <a:solidFill>
                  <a:schemeClr val="tx1"/>
                </a:solidFill>
                <a:round/>
                <a:headEnd/>
                <a:tailEnd/>
              </a:ln>
            </p:spPr>
            <p:txBody>
              <a:bodyPr>
                <a:prstTxWarp prst="textNoShape">
                  <a:avLst/>
                </a:prstTxWarp>
              </a:bodyPr>
              <a:lstStyle/>
              <a:p>
                <a:endParaRPr lang="en-US"/>
              </a:p>
            </p:txBody>
          </p:sp>
          <p:sp>
            <p:nvSpPr>
              <p:cNvPr id="20" name="TextBox 30"/>
              <p:cNvSpPr txBox="1">
                <a:spLocks noChangeArrowheads="1"/>
              </p:cNvSpPr>
              <p:nvPr/>
            </p:nvSpPr>
            <p:spPr bwMode="auto">
              <a:xfrm>
                <a:off x="5943600" y="3581400"/>
                <a:ext cx="421585" cy="369279"/>
              </a:xfrm>
              <a:prstGeom prst="rect">
                <a:avLst/>
              </a:prstGeom>
              <a:noFill/>
              <a:ln w="9525">
                <a:noFill/>
                <a:miter lim="800000"/>
                <a:headEnd/>
                <a:tailEnd/>
              </a:ln>
            </p:spPr>
            <p:txBody>
              <a:bodyPr wrap="none">
                <a:prstTxWarp prst="textNoShape">
                  <a:avLst/>
                </a:prstTxWarp>
                <a:spAutoFit/>
              </a:bodyPr>
              <a:lstStyle/>
              <a:p>
                <a:r>
                  <a:rPr lang="en-US" baseline="0" dirty="0" err="1" smtClean="0"/>
                  <a:t>P</a:t>
                </a:r>
                <a:r>
                  <a:rPr lang="en-US" baseline="-25000" dirty="0" err="1" smtClean="0"/>
                  <a:t>jb</a:t>
                </a:r>
                <a:endParaRPr lang="en-US" baseline="-25000" dirty="0"/>
              </a:p>
            </p:txBody>
          </p:sp>
          <p:sp>
            <p:nvSpPr>
              <p:cNvPr id="21" name="TextBox 31"/>
              <p:cNvSpPr txBox="1">
                <a:spLocks noChangeArrowheads="1"/>
              </p:cNvSpPr>
              <p:nvPr/>
            </p:nvSpPr>
            <p:spPr bwMode="auto">
              <a:xfrm>
                <a:off x="5486400" y="2133600"/>
                <a:ext cx="420082" cy="369279"/>
              </a:xfrm>
              <a:prstGeom prst="rect">
                <a:avLst/>
              </a:prstGeom>
              <a:noFill/>
              <a:ln w="9525">
                <a:noFill/>
                <a:miter lim="800000"/>
                <a:headEnd/>
                <a:tailEnd/>
              </a:ln>
            </p:spPr>
            <p:txBody>
              <a:bodyPr wrap="none">
                <a:prstTxWarp prst="textNoShape">
                  <a:avLst/>
                </a:prstTxWarp>
                <a:spAutoFit/>
              </a:bodyPr>
              <a:lstStyle/>
              <a:p>
                <a:r>
                  <a:rPr lang="en-US" dirty="0" err="1" smtClean="0"/>
                  <a:t>P</a:t>
                </a:r>
                <a:r>
                  <a:rPr lang="en-US" baseline="-25000" dirty="0" err="1" smtClean="0"/>
                  <a:t>ib</a:t>
                </a:r>
                <a:endParaRPr lang="en-US" baseline="-25000" dirty="0"/>
              </a:p>
            </p:txBody>
          </p:sp>
        </p:grpSp>
        <p:grpSp>
          <p:nvGrpSpPr>
            <p:cNvPr id="26" name="Group 25"/>
            <p:cNvGrpSpPr/>
            <p:nvPr/>
          </p:nvGrpSpPr>
          <p:grpSpPr>
            <a:xfrm>
              <a:off x="2487639" y="3859186"/>
              <a:ext cx="4304480" cy="2437282"/>
              <a:chOff x="2487639" y="3859186"/>
              <a:chExt cx="4304480" cy="2437282"/>
            </a:xfrm>
          </p:grpSpPr>
          <p:sp>
            <p:nvSpPr>
              <p:cNvPr id="23" name="TextBox 22"/>
              <p:cNvSpPr txBox="1"/>
              <p:nvPr/>
            </p:nvSpPr>
            <p:spPr>
              <a:xfrm>
                <a:off x="3419332" y="5927136"/>
                <a:ext cx="364440" cy="369332"/>
              </a:xfrm>
              <a:prstGeom prst="rect">
                <a:avLst/>
              </a:prstGeom>
              <a:noFill/>
            </p:spPr>
            <p:txBody>
              <a:bodyPr wrap="none" rtlCol="0">
                <a:spAutoFit/>
              </a:bodyPr>
              <a:lstStyle/>
              <a:p>
                <a:r>
                  <a:rPr lang="en-US" dirty="0" smtClean="0"/>
                  <a:t>S</a:t>
                </a:r>
                <a:r>
                  <a:rPr lang="en-US" baseline="-25000" dirty="0" smtClean="0"/>
                  <a:t>a</a:t>
                </a:r>
                <a:endParaRPr lang="en-US" baseline="-25000" dirty="0"/>
              </a:p>
            </p:txBody>
          </p:sp>
          <p:sp>
            <p:nvSpPr>
              <p:cNvPr id="24" name="TextBox 23"/>
              <p:cNvSpPr txBox="1"/>
              <p:nvPr/>
            </p:nvSpPr>
            <p:spPr>
              <a:xfrm>
                <a:off x="6377782" y="5742470"/>
                <a:ext cx="414337" cy="369332"/>
              </a:xfrm>
              <a:prstGeom prst="rect">
                <a:avLst/>
              </a:prstGeom>
              <a:noFill/>
            </p:spPr>
            <p:txBody>
              <a:bodyPr wrap="square" rtlCol="0">
                <a:spAutoFit/>
              </a:bodyPr>
              <a:lstStyle/>
              <a:p>
                <a:r>
                  <a:rPr lang="en-US" dirty="0" err="1" smtClean="0"/>
                  <a:t>S</a:t>
                </a:r>
                <a:r>
                  <a:rPr lang="en-US" baseline="-25000" dirty="0" err="1" smtClean="0"/>
                  <a:t>b</a:t>
                </a:r>
                <a:endParaRPr lang="en-US" baseline="-25000" dirty="0"/>
              </a:p>
            </p:txBody>
          </p:sp>
          <p:sp>
            <p:nvSpPr>
              <p:cNvPr id="25" name="Oval 24"/>
              <p:cNvSpPr/>
              <p:nvPr/>
            </p:nvSpPr>
            <p:spPr>
              <a:xfrm>
                <a:off x="2487639" y="3859186"/>
                <a:ext cx="2293885" cy="2131217"/>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a:xfrm>
            <a:off x="762000" y="228600"/>
            <a:ext cx="7772400" cy="1143000"/>
          </a:xfrm>
        </p:spPr>
        <p:txBody>
          <a:bodyPr/>
          <a:lstStyle/>
          <a:p>
            <a:r>
              <a:rPr lang="en-US" sz="3800" smtClean="0">
                <a:solidFill>
                  <a:srgbClr val="0D30FF"/>
                </a:solidFill>
                <a:latin typeface="Comic Sans MS" charset="0"/>
              </a:rPr>
              <a:t>S</a:t>
            </a:r>
            <a:r>
              <a:rPr lang="en-US" altLang="zh-CN" sz="3800" smtClean="0">
                <a:solidFill>
                  <a:srgbClr val="0D30FF"/>
                </a:solidFill>
                <a:latin typeface="Comic Sans MS" charset="0"/>
              </a:rPr>
              <a:t>pectral Theory of Lumpability</a:t>
            </a:r>
            <a:endParaRPr lang="en-US" sz="3800" smtClean="0">
              <a:solidFill>
                <a:srgbClr val="0D30FF"/>
              </a:solidFill>
              <a:latin typeface="Comic Sans MS" charset="0"/>
            </a:endParaRPr>
          </a:p>
        </p:txBody>
      </p:sp>
      <p:sp>
        <p:nvSpPr>
          <p:cNvPr id="56323" name="Content Placeholder 20"/>
          <p:cNvSpPr>
            <a:spLocks noGrp="1"/>
          </p:cNvSpPr>
          <p:nvPr>
            <p:ph idx="1"/>
          </p:nvPr>
        </p:nvSpPr>
        <p:spPr>
          <a:xfrm>
            <a:off x="685800" y="1371600"/>
            <a:ext cx="7772400" cy="4343400"/>
          </a:xfrm>
        </p:spPr>
        <p:txBody>
          <a:bodyPr/>
          <a:lstStyle/>
          <a:p>
            <a:pPr marL="342900" lvl="1" indent="-342900">
              <a:buFontTx/>
              <a:buChar char="•"/>
            </a:pPr>
            <a:r>
              <a:rPr lang="en-US" sz="1800" dirty="0" smtClean="0"/>
              <a:t>[</a:t>
            </a:r>
            <a:r>
              <a:rPr lang="en-US" sz="1800" dirty="0" err="1" smtClean="0">
                <a:solidFill>
                  <a:srgbClr val="0D30FF"/>
                </a:solidFill>
              </a:rPr>
              <a:t>Meila</a:t>
            </a:r>
            <a:r>
              <a:rPr lang="en-US" sz="1800" dirty="0" smtClean="0">
                <a:solidFill>
                  <a:srgbClr val="0D30FF"/>
                </a:solidFill>
              </a:rPr>
              <a:t>-Shi 2001</a:t>
            </a:r>
            <a:r>
              <a:rPr lang="en-US" sz="1800" dirty="0" smtClean="0"/>
              <a:t>]</a:t>
            </a:r>
            <a:r>
              <a:rPr lang="en-US" sz="1800" dirty="0" smtClean="0"/>
              <a:t> P </a:t>
            </a:r>
            <a:r>
              <a:rPr lang="en-US" sz="1800" dirty="0" smtClean="0"/>
              <a:t>is </a:t>
            </a:r>
            <a:r>
              <a:rPr lang="en-US" sz="1800" i="1" dirty="0" err="1" smtClean="0">
                <a:solidFill>
                  <a:srgbClr val="FF0000"/>
                </a:solidFill>
              </a:rPr>
              <a:t>lumpable</a:t>
            </a:r>
            <a:r>
              <a:rPr lang="en-US" sz="1800" i="1" dirty="0" smtClean="0">
                <a:solidFill>
                  <a:srgbClr val="FF0000"/>
                </a:solidFill>
              </a:rPr>
              <a:t> </a:t>
            </a:r>
            <a:r>
              <a:rPr lang="en-US" sz="1800" i="1" dirty="0" err="1" smtClean="0">
                <a:solidFill>
                  <a:srgbClr val="FF0000"/>
                </a:solidFill>
              </a:rPr>
              <a:t>w.r.t</a:t>
            </a:r>
            <a:r>
              <a:rPr lang="en-US" sz="1800" i="1" dirty="0" smtClean="0">
                <a:solidFill>
                  <a:srgbClr val="FF0000"/>
                </a:solidFill>
              </a:rPr>
              <a:t>. P </a:t>
            </a:r>
            <a:r>
              <a:rPr lang="en-US" sz="1800" dirty="0" err="1" smtClean="0"/>
              <a:t>iff</a:t>
            </a:r>
            <a:r>
              <a:rPr lang="en-US" sz="1800" dirty="0" smtClean="0"/>
              <a:t> P </a:t>
            </a:r>
            <a:r>
              <a:rPr lang="en-US" sz="1800" dirty="0" smtClean="0"/>
              <a:t>has </a:t>
            </a:r>
            <a:r>
              <a:rPr lang="en-US" altLang="zh-CN" sz="1800" dirty="0" err="1" smtClean="0"/>
              <a:t>k</a:t>
            </a:r>
            <a:r>
              <a:rPr lang="en-US" altLang="zh-CN" sz="1800" dirty="0" smtClean="0"/>
              <a:t> independent</a:t>
            </a:r>
            <a:r>
              <a:rPr lang="en-US" sz="1800" dirty="0" smtClean="0"/>
              <a:t> </a:t>
            </a:r>
            <a:r>
              <a:rPr lang="en-US" sz="1800" dirty="0" smtClean="0">
                <a:solidFill>
                  <a:srgbClr val="0000FF"/>
                </a:solidFill>
              </a:rPr>
              <a:t>piece-wise constant right eigenvectors</a:t>
            </a:r>
            <a:r>
              <a:rPr lang="en-US" sz="1800" dirty="0" smtClean="0">
                <a:solidFill>
                  <a:srgbClr val="0000FF"/>
                </a:solidFill>
              </a:rPr>
              <a:t> </a:t>
            </a:r>
            <a:r>
              <a:rPr lang="en-US" sz="1800" dirty="0" smtClean="0">
                <a:ea typeface="宋体" charset="-122"/>
                <a:cs typeface="宋体" charset="-122"/>
              </a:rPr>
              <a:t>i</a:t>
            </a:r>
            <a:r>
              <a:rPr lang="en-US" altLang="zh-CN" sz="1800" dirty="0" smtClean="0"/>
              <a:t>n </a:t>
            </a:r>
            <a:r>
              <a:rPr lang="en-US" altLang="zh-CN" sz="1800" dirty="0" smtClean="0"/>
              <a:t>the span of characteristic functions of</a:t>
            </a:r>
            <a:r>
              <a:rPr lang="en-US" altLang="zh-CN" sz="1800" dirty="0" smtClean="0"/>
              <a:t> </a:t>
            </a:r>
            <a:r>
              <a:rPr lang="en-US" altLang="zh-CN" sz="1800" dirty="0" err="1" smtClean="0"/>
              <a:t>Γ</a:t>
            </a:r>
            <a:r>
              <a:rPr lang="en-US" altLang="zh-CN" sz="1800" dirty="0" smtClean="0"/>
              <a:t>=</a:t>
            </a:r>
            <a:r>
              <a:rPr lang="en-US" altLang="zh-CN" sz="1800" dirty="0" smtClean="0"/>
              <a:t>{S</a:t>
            </a:r>
            <a:r>
              <a:rPr lang="en-US" altLang="zh-CN" sz="1800" baseline="-25000" dirty="0" smtClean="0"/>
              <a:t>1</a:t>
            </a:r>
            <a:r>
              <a:rPr lang="en-US" altLang="zh-CN" sz="1800" dirty="0" smtClean="0"/>
              <a:t>,…,</a:t>
            </a:r>
            <a:r>
              <a:rPr lang="en-US" altLang="zh-CN" sz="1800" dirty="0" err="1" smtClean="0"/>
              <a:t>S</a:t>
            </a:r>
            <a:r>
              <a:rPr lang="en-US" altLang="zh-CN" sz="1800" baseline="-25000" dirty="0" err="1" smtClean="0"/>
              <a:t>k</a:t>
            </a:r>
            <a:r>
              <a:rPr lang="en-US" altLang="zh-CN" sz="1800" dirty="0" smtClean="0"/>
              <a:t>}</a:t>
            </a:r>
            <a:r>
              <a:rPr lang="en-US" sz="1800" dirty="0" smtClean="0"/>
              <a:t>. </a:t>
            </a:r>
          </a:p>
          <a:p>
            <a:pPr marL="342900" lvl="1" indent="-342900">
              <a:buFontTx/>
              <a:buChar char="•"/>
            </a:pPr>
            <a:r>
              <a:rPr lang="en-US" sz="1800" dirty="0" smtClean="0"/>
              <a:t>S</a:t>
            </a:r>
            <a:r>
              <a:rPr lang="en-US" altLang="zh-CN" sz="1800" dirty="0" smtClean="0"/>
              <a:t>pecial case: </a:t>
            </a:r>
            <a:r>
              <a:rPr lang="en-US" sz="1800" dirty="0" smtClean="0"/>
              <a:t>If</a:t>
            </a:r>
            <a:r>
              <a:rPr lang="en-US" sz="1800" dirty="0" smtClean="0"/>
              <a:t> P </a:t>
            </a:r>
            <a:r>
              <a:rPr lang="en-US" sz="1800" dirty="0" smtClean="0"/>
              <a:t>is </a:t>
            </a:r>
            <a:r>
              <a:rPr lang="en-US" sz="1800" dirty="0" smtClean="0">
                <a:solidFill>
                  <a:srgbClr val="FF0000"/>
                </a:solidFill>
              </a:rPr>
              <a:t>block diagonal</a:t>
            </a:r>
            <a:r>
              <a:rPr lang="en-US" sz="1800" dirty="0" smtClean="0"/>
              <a:t>, i.e. uncoupled Markov chain, then</a:t>
            </a:r>
            <a:r>
              <a:rPr lang="en-US" sz="1800" dirty="0" smtClean="0"/>
              <a:t> P </a:t>
            </a:r>
            <a:r>
              <a:rPr lang="en-US" sz="1800" dirty="0" smtClean="0"/>
              <a:t>is </a:t>
            </a:r>
            <a:r>
              <a:rPr lang="en-US" sz="1800" dirty="0" err="1" smtClean="0"/>
              <a:t>lumpable</a:t>
            </a:r>
            <a:r>
              <a:rPr lang="en-US" sz="1800" dirty="0" smtClean="0"/>
              <a:t> with piece-wise constant right eigenvectors associated with multiple </a:t>
            </a:r>
            <a:r>
              <a:rPr lang="en-US" sz="1800" dirty="0" err="1" smtClean="0"/>
              <a:t>eigenvalue</a:t>
            </a:r>
            <a:r>
              <a:rPr lang="en-US" sz="1800" dirty="0" smtClean="0"/>
              <a:t> 1.</a:t>
            </a:r>
            <a:endParaRPr lang="en-US" sz="1800" dirty="0" smtClean="0"/>
          </a:p>
          <a:p>
            <a:pPr marL="342900" lvl="1" indent="-342900">
              <a:buFontTx/>
              <a:buChar char="•"/>
            </a:pPr>
            <a:r>
              <a:rPr lang="en-US" sz="1800" dirty="0" smtClean="0"/>
              <a:t>[e.g. </a:t>
            </a:r>
            <a:r>
              <a:rPr lang="en-US" sz="1800" dirty="0" err="1" smtClean="0">
                <a:solidFill>
                  <a:srgbClr val="0D30FF"/>
                </a:solidFill>
              </a:rPr>
              <a:t>Belkin</a:t>
            </a:r>
            <a:r>
              <a:rPr lang="en-US" sz="1800" dirty="0" smtClean="0">
                <a:solidFill>
                  <a:srgbClr val="0D30FF"/>
                </a:solidFill>
              </a:rPr>
              <a:t>-Shi-Yu 2007</a:t>
            </a:r>
            <a:r>
              <a:rPr lang="en-US" sz="1800" dirty="0" smtClean="0"/>
              <a:t>] I</a:t>
            </a:r>
            <a:r>
              <a:rPr lang="en-US" altLang="zh-CN" sz="1800" dirty="0" smtClean="0"/>
              <a:t>f P </a:t>
            </a:r>
            <a:r>
              <a:rPr lang="en-US" altLang="zh-CN" sz="1800" dirty="0" smtClean="0"/>
              <a:t>is</a:t>
            </a:r>
            <a:r>
              <a:rPr lang="en-US" altLang="zh-CN" sz="1800" dirty="0" smtClean="0"/>
              <a:t> </a:t>
            </a:r>
            <a:r>
              <a:rPr lang="en-US" altLang="zh-CN" sz="1800" dirty="0" smtClean="0">
                <a:solidFill>
                  <a:srgbClr val="FF0000"/>
                </a:solidFill>
              </a:rPr>
              <a:t>nearly </a:t>
            </a:r>
            <a:r>
              <a:rPr lang="en-US" altLang="zh-CN" sz="1800" dirty="0" smtClean="0">
                <a:solidFill>
                  <a:srgbClr val="FF0000"/>
                </a:solidFill>
              </a:rPr>
              <a:t>block diagonal</a:t>
            </a:r>
            <a:r>
              <a:rPr lang="en-US" altLang="zh-CN" sz="1800" dirty="0" smtClean="0"/>
              <a:t>, then there are </a:t>
            </a:r>
            <a:r>
              <a:rPr lang="en-US" altLang="zh-CN" sz="1800" dirty="0" smtClean="0"/>
              <a:t>top-</a:t>
            </a:r>
            <a:r>
              <a:rPr lang="en-US" altLang="zh-CN" sz="1800" dirty="0" err="1" smtClean="0"/>
              <a:t>k</a:t>
            </a:r>
            <a:r>
              <a:rPr lang="en-US" altLang="zh-CN" sz="1800" dirty="0" smtClean="0"/>
              <a:t> </a:t>
            </a:r>
            <a:r>
              <a:rPr lang="en-US" altLang="zh-CN" sz="1800" dirty="0" smtClean="0"/>
              <a:t>eigenvectors which fix signs within the block</a:t>
            </a:r>
            <a:r>
              <a:rPr lang="en-US" altLang="zh-CN" sz="1800" dirty="0" smtClean="0"/>
              <a:t>.</a:t>
            </a:r>
            <a:endParaRPr lang="en-US" sz="1800" dirty="0" smtClean="0"/>
          </a:p>
        </p:txBody>
      </p:sp>
      <p:grpSp>
        <p:nvGrpSpPr>
          <p:cNvPr id="4" name="Group 3"/>
          <p:cNvGrpSpPr/>
          <p:nvPr/>
        </p:nvGrpSpPr>
        <p:grpSpPr>
          <a:xfrm>
            <a:off x="3545221" y="3920734"/>
            <a:ext cx="4644494" cy="2672122"/>
            <a:chOff x="584200" y="1600200"/>
            <a:chExt cx="6894513" cy="3962400"/>
          </a:xfrm>
        </p:grpSpPr>
        <p:sp>
          <p:nvSpPr>
            <p:cNvPr id="5" name="Oval 4"/>
            <p:cNvSpPr>
              <a:spLocks/>
            </p:cNvSpPr>
            <p:nvPr/>
          </p:nvSpPr>
          <p:spPr bwMode="auto">
            <a:xfrm>
              <a:off x="950913" y="1990725"/>
              <a:ext cx="527050"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6" name="Oval 5"/>
            <p:cNvSpPr>
              <a:spLocks/>
            </p:cNvSpPr>
            <p:nvPr/>
          </p:nvSpPr>
          <p:spPr bwMode="auto">
            <a:xfrm>
              <a:off x="584200" y="2973388"/>
              <a:ext cx="527050"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7" name="Oval 6"/>
            <p:cNvSpPr>
              <a:spLocks/>
            </p:cNvSpPr>
            <p:nvPr/>
          </p:nvSpPr>
          <p:spPr bwMode="auto">
            <a:xfrm>
              <a:off x="1798638" y="2794000"/>
              <a:ext cx="527050" cy="527050"/>
            </a:xfrm>
            <a:prstGeom prst="ellipse">
              <a:avLst/>
            </a:prstGeom>
            <a:solidFill>
              <a:srgbClr val="2922F8"/>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8" name="Line 7"/>
            <p:cNvSpPr>
              <a:spLocks noChangeShapeType="1"/>
            </p:cNvSpPr>
            <p:nvPr/>
          </p:nvSpPr>
          <p:spPr bwMode="auto">
            <a:xfrm>
              <a:off x="1384300" y="2419350"/>
              <a:ext cx="481013" cy="500063"/>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9" name="Line 8"/>
            <p:cNvSpPr>
              <a:spLocks noChangeShapeType="1"/>
            </p:cNvSpPr>
            <p:nvPr/>
          </p:nvSpPr>
          <p:spPr bwMode="auto">
            <a:xfrm rot="10800000" flipH="1">
              <a:off x="1125538" y="3071813"/>
              <a:ext cx="669925" cy="123825"/>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0" name="Line 9"/>
            <p:cNvSpPr>
              <a:spLocks noChangeShapeType="1"/>
            </p:cNvSpPr>
            <p:nvPr/>
          </p:nvSpPr>
          <p:spPr bwMode="auto">
            <a:xfrm rot="10800000" flipH="1">
              <a:off x="911225" y="2481263"/>
              <a:ext cx="169863" cy="509587"/>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1" name="Oval 10"/>
            <p:cNvSpPr>
              <a:spLocks/>
            </p:cNvSpPr>
            <p:nvPr/>
          </p:nvSpPr>
          <p:spPr bwMode="auto">
            <a:xfrm>
              <a:off x="3719513" y="4052888"/>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2" name="Oval 11"/>
            <p:cNvSpPr>
              <a:spLocks/>
            </p:cNvSpPr>
            <p:nvPr/>
          </p:nvSpPr>
          <p:spPr bwMode="auto">
            <a:xfrm>
              <a:off x="3352800" y="5035550"/>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3" name="Oval 12"/>
            <p:cNvSpPr>
              <a:spLocks/>
            </p:cNvSpPr>
            <p:nvPr/>
          </p:nvSpPr>
          <p:spPr bwMode="auto">
            <a:xfrm>
              <a:off x="4567238" y="4857750"/>
              <a:ext cx="527050" cy="527050"/>
            </a:xfrm>
            <a:prstGeom prst="ellipse">
              <a:avLst/>
            </a:prstGeom>
            <a:solidFill>
              <a:srgbClr val="F78F85"/>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4" name="Line 13"/>
            <p:cNvSpPr>
              <a:spLocks noChangeShapeType="1"/>
            </p:cNvSpPr>
            <p:nvPr/>
          </p:nvSpPr>
          <p:spPr bwMode="auto">
            <a:xfrm>
              <a:off x="4152900" y="4481513"/>
              <a:ext cx="481013" cy="500062"/>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5" name="Line 14"/>
            <p:cNvSpPr>
              <a:spLocks noChangeShapeType="1"/>
            </p:cNvSpPr>
            <p:nvPr/>
          </p:nvSpPr>
          <p:spPr bwMode="auto">
            <a:xfrm rot="10800000" flipH="1">
              <a:off x="3894138" y="5133975"/>
              <a:ext cx="668337" cy="125413"/>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6" name="Line 15"/>
            <p:cNvSpPr>
              <a:spLocks noChangeShapeType="1"/>
            </p:cNvSpPr>
            <p:nvPr/>
          </p:nvSpPr>
          <p:spPr bwMode="auto">
            <a:xfrm rot="10800000" flipH="1">
              <a:off x="3679825" y="4545013"/>
              <a:ext cx="168275" cy="508000"/>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17" name="Oval 16"/>
            <p:cNvSpPr>
              <a:spLocks/>
            </p:cNvSpPr>
            <p:nvPr/>
          </p:nvSpPr>
          <p:spPr bwMode="auto">
            <a:xfrm>
              <a:off x="6103938" y="1600200"/>
              <a:ext cx="527050" cy="527050"/>
            </a:xfrm>
            <a:prstGeom prst="ellipse">
              <a:avLst/>
            </a:prstGeom>
            <a:solidFill>
              <a:srgbClr val="758E20"/>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8" name="Oval 17"/>
            <p:cNvSpPr>
              <a:spLocks/>
            </p:cNvSpPr>
            <p:nvPr/>
          </p:nvSpPr>
          <p:spPr bwMode="auto">
            <a:xfrm>
              <a:off x="5737225" y="2670175"/>
              <a:ext cx="527050" cy="525463"/>
            </a:xfrm>
            <a:prstGeom prst="ellipse">
              <a:avLst/>
            </a:prstGeom>
            <a:solidFill>
              <a:srgbClr val="758E20"/>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19" name="Oval 18"/>
            <p:cNvSpPr>
              <a:spLocks/>
            </p:cNvSpPr>
            <p:nvPr/>
          </p:nvSpPr>
          <p:spPr bwMode="auto">
            <a:xfrm>
              <a:off x="6951663" y="2490788"/>
              <a:ext cx="527050" cy="527050"/>
            </a:xfrm>
            <a:prstGeom prst="ellipse">
              <a:avLst/>
            </a:prstGeom>
            <a:solidFill>
              <a:srgbClr val="758E20"/>
            </a:solidFill>
            <a:ln w="25400">
              <a:solidFill>
                <a:schemeClr val="tx1"/>
              </a:solidFill>
              <a:round/>
              <a:headEnd/>
              <a:tailEnd/>
            </a:ln>
          </p:spPr>
          <p:txBody>
            <a:bodyPr lIns="0" tIns="0" rIns="0" bIns="0">
              <a:prstTxWarp prst="textNoShape">
                <a:avLst/>
              </a:prstTxWarp>
            </a:bodyPr>
            <a:lstStyle/>
            <a:p>
              <a:pPr>
                <a:spcBef>
                  <a:spcPct val="20000"/>
                </a:spcBef>
                <a:buClr>
                  <a:schemeClr val="accent1"/>
                </a:buClr>
                <a:buFontTx/>
                <a:buChar char="•"/>
              </a:pPr>
              <a:endParaRPr lang="en-US" baseline="0">
                <a:solidFill>
                  <a:srgbClr val="3E2698"/>
                </a:solidFill>
                <a:latin typeface="Times New Roman" charset="0"/>
              </a:endParaRPr>
            </a:p>
          </p:txBody>
        </p:sp>
        <p:sp>
          <p:nvSpPr>
            <p:cNvPr id="20" name="Line 19"/>
            <p:cNvSpPr>
              <a:spLocks noChangeShapeType="1"/>
            </p:cNvSpPr>
            <p:nvPr/>
          </p:nvSpPr>
          <p:spPr bwMode="auto">
            <a:xfrm>
              <a:off x="6537325" y="2116138"/>
              <a:ext cx="481013" cy="500062"/>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21" name="Line 20"/>
            <p:cNvSpPr>
              <a:spLocks noChangeShapeType="1"/>
            </p:cNvSpPr>
            <p:nvPr/>
          </p:nvSpPr>
          <p:spPr bwMode="auto">
            <a:xfrm rot="10800000" flipH="1">
              <a:off x="6276975" y="2767013"/>
              <a:ext cx="669925" cy="125412"/>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22" name="Line 21"/>
            <p:cNvSpPr>
              <a:spLocks noChangeShapeType="1"/>
            </p:cNvSpPr>
            <p:nvPr/>
          </p:nvSpPr>
          <p:spPr bwMode="auto">
            <a:xfrm rot="10800000" flipH="1">
              <a:off x="6062663" y="2178050"/>
              <a:ext cx="169862" cy="509588"/>
            </a:xfrm>
            <a:prstGeom prst="line">
              <a:avLst/>
            </a:prstGeom>
            <a:noFill/>
            <a:ln w="76200">
              <a:solidFill>
                <a:schemeClr val="tx1"/>
              </a:solidFill>
              <a:round/>
              <a:headEnd type="stealth" w="med" len="med"/>
              <a:tailEnd type="stealth" w="med" len="med"/>
            </a:ln>
          </p:spPr>
          <p:txBody>
            <a:bodyPr>
              <a:prstTxWarp prst="textNoShape">
                <a:avLst/>
              </a:prstTxWarp>
            </a:bodyPr>
            <a:lstStyle/>
            <a:p>
              <a:endParaRPr lang="en-US"/>
            </a:p>
          </p:txBody>
        </p:sp>
        <p:sp>
          <p:nvSpPr>
            <p:cNvPr id="23" name="Line 22"/>
            <p:cNvSpPr>
              <a:spLocks noChangeShapeType="1"/>
            </p:cNvSpPr>
            <p:nvPr/>
          </p:nvSpPr>
          <p:spPr bwMode="auto">
            <a:xfrm>
              <a:off x="2303463" y="3205163"/>
              <a:ext cx="1473200" cy="884237"/>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sp>
          <p:nvSpPr>
            <p:cNvPr id="24" name="Line 23"/>
            <p:cNvSpPr>
              <a:spLocks noChangeShapeType="1"/>
            </p:cNvSpPr>
            <p:nvPr/>
          </p:nvSpPr>
          <p:spPr bwMode="auto">
            <a:xfrm>
              <a:off x="2303463" y="3259138"/>
              <a:ext cx="1044575" cy="1865312"/>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sp>
          <p:nvSpPr>
            <p:cNvPr id="25" name="Line 24"/>
            <p:cNvSpPr>
              <a:spLocks noChangeShapeType="1"/>
            </p:cNvSpPr>
            <p:nvPr/>
          </p:nvSpPr>
          <p:spPr bwMode="auto">
            <a:xfrm flipH="1">
              <a:off x="4991100" y="3170238"/>
              <a:ext cx="803275" cy="1668462"/>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sp>
          <p:nvSpPr>
            <p:cNvPr id="26" name="Line 25"/>
            <p:cNvSpPr>
              <a:spLocks noChangeShapeType="1"/>
            </p:cNvSpPr>
            <p:nvPr/>
          </p:nvSpPr>
          <p:spPr bwMode="auto">
            <a:xfrm rot="10800000">
              <a:off x="1536700" y="2205038"/>
              <a:ext cx="4106863" cy="598487"/>
            </a:xfrm>
            <a:prstGeom prst="line">
              <a:avLst/>
            </a:prstGeom>
            <a:noFill/>
            <a:ln w="25400">
              <a:solidFill>
                <a:schemeClr val="tx1"/>
              </a:solidFill>
              <a:round/>
              <a:headEnd type="stealth" w="med" len="med"/>
              <a:tailEnd type="stealth" w="med" len="med"/>
            </a:ln>
          </p:spPr>
          <p:txBody>
            <a:bodyPr>
              <a:prstTxWarp prst="textNoShape">
                <a:avLst/>
              </a:prstTxWarp>
            </a:bodyPr>
            <a:lstStyle/>
            <a:p>
              <a:endParaRPr lang="en-US"/>
            </a:p>
          </p:txBody>
        </p:sp>
      </p:grpSp>
      <p:pic>
        <p:nvPicPr>
          <p:cNvPr id="27" name="Picture 5" descr="alanine_tmatrix"/>
          <p:cNvPicPr>
            <a:picLocks noChangeAspect="1" noChangeArrowheads="1"/>
          </p:cNvPicPr>
          <p:nvPr/>
        </p:nvPicPr>
        <p:blipFill>
          <a:blip r:embed="rId3"/>
          <a:srcRect/>
          <a:stretch>
            <a:fillRect/>
          </a:stretch>
        </p:blipFill>
        <p:spPr bwMode="auto">
          <a:xfrm>
            <a:off x="685800" y="4566334"/>
            <a:ext cx="2477029" cy="18220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609600" y="3581400"/>
            <a:ext cx="7772400" cy="2362200"/>
          </a:xfrm>
        </p:spPr>
        <p:txBody>
          <a:bodyPr>
            <a:normAutofit fontScale="92500" lnSpcReduction="10000"/>
          </a:bodyPr>
          <a:lstStyle/>
          <a:p>
            <a:pPr eaLnBrk="1" hangingPunct="1"/>
            <a:r>
              <a:rPr lang="en-US" altLang="zh-CN" dirty="0" smtClean="0"/>
              <a:t>Consider 2n nodes on a linear chain</a:t>
            </a:r>
          </a:p>
          <a:p>
            <a:pPr eaLnBrk="1" hangingPunct="1"/>
            <a:r>
              <a:rPr lang="en-US" altLang="zh-CN" dirty="0" smtClean="0"/>
              <a:t>Markov Chain: a node will jump to its neighbors with equal probability</a:t>
            </a:r>
            <a:endParaRPr lang="en-US" altLang="zh-CN" dirty="0" smtClean="0"/>
          </a:p>
          <a:p>
            <a:pPr lvl="1" eaLnBrk="1" hangingPunct="1"/>
            <a:r>
              <a:rPr lang="en-US" altLang="zh-CN" dirty="0" err="1" smtClean="0"/>
              <a:t>P(</a:t>
            </a:r>
            <a:r>
              <a:rPr lang="en-US" altLang="zh-CN" dirty="0" err="1" smtClean="0"/>
              <a:t>i</a:t>
            </a:r>
            <a:r>
              <a:rPr lang="en-US" altLang="zh-CN" dirty="0" smtClean="0"/>
              <a:t>, i-1) =</a:t>
            </a:r>
            <a:r>
              <a:rPr lang="en-US" altLang="zh-CN" dirty="0" smtClean="0"/>
              <a:t> </a:t>
            </a:r>
            <a:r>
              <a:rPr lang="en-US" altLang="zh-CN" dirty="0" err="1" smtClean="0"/>
              <a:t>P(</a:t>
            </a:r>
            <a:r>
              <a:rPr lang="en-US" altLang="zh-CN" dirty="0" err="1" smtClean="0"/>
              <a:t>i</a:t>
            </a:r>
            <a:r>
              <a:rPr lang="en-US" altLang="zh-CN" dirty="0" smtClean="0"/>
              <a:t>, i+1) = ½, for 2n&gt;</a:t>
            </a:r>
            <a:r>
              <a:rPr lang="en-US" altLang="zh-CN" dirty="0" err="1" smtClean="0"/>
              <a:t>i</a:t>
            </a:r>
            <a:r>
              <a:rPr lang="en-US" altLang="zh-CN" dirty="0" smtClean="0"/>
              <a:t>&gt;1</a:t>
            </a:r>
            <a:endParaRPr lang="en-US" altLang="zh-CN" dirty="0" smtClean="0"/>
          </a:p>
          <a:p>
            <a:pPr lvl="1" eaLnBrk="1" hangingPunct="1"/>
            <a:r>
              <a:rPr lang="en-US" altLang="zh-CN" dirty="0" smtClean="0"/>
              <a:t>P(</a:t>
            </a:r>
            <a:r>
              <a:rPr lang="en-US" altLang="zh-CN" dirty="0" smtClean="0"/>
              <a:t>1,2) =</a:t>
            </a:r>
            <a:r>
              <a:rPr lang="en-US" altLang="zh-CN" dirty="0" smtClean="0"/>
              <a:t> P(</a:t>
            </a:r>
            <a:r>
              <a:rPr lang="en-US" altLang="zh-CN" dirty="0" smtClean="0"/>
              <a:t>2n,2n-1) = 1</a:t>
            </a:r>
          </a:p>
        </p:txBody>
      </p:sp>
      <p:sp>
        <p:nvSpPr>
          <p:cNvPr id="22531" name="Rectangle 3"/>
          <p:cNvSpPr>
            <a:spLocks noGrp="1" noChangeArrowheads="1"/>
          </p:cNvSpPr>
          <p:nvPr>
            <p:ph type="title"/>
          </p:nvPr>
        </p:nvSpPr>
        <p:spPr>
          <a:xfrm>
            <a:off x="762000" y="228600"/>
            <a:ext cx="7772400" cy="1143000"/>
          </a:xfrm>
          <a:noFill/>
        </p:spPr>
        <p:txBody>
          <a:bodyPr/>
          <a:lstStyle/>
          <a:p>
            <a:pPr eaLnBrk="1" hangingPunct="1"/>
            <a:r>
              <a:rPr lang="en-US" altLang="zh-CN" smtClean="0">
                <a:solidFill>
                  <a:srgbClr val="0D30FF"/>
                </a:solidFill>
                <a:latin typeface="Comic Sans MS" charset="0"/>
              </a:rPr>
              <a:t>Example I</a:t>
            </a:r>
            <a:endParaRPr lang="en-US" smtClean="0"/>
          </a:p>
        </p:txBody>
      </p:sp>
      <p:cxnSp>
        <p:nvCxnSpPr>
          <p:cNvPr id="22532" name="Straight Connector 5"/>
          <p:cNvCxnSpPr>
            <a:cxnSpLocks noChangeShapeType="1"/>
          </p:cNvCxnSpPr>
          <p:nvPr/>
        </p:nvCxnSpPr>
        <p:spPr bwMode="auto">
          <a:xfrm>
            <a:off x="1295400" y="2362200"/>
            <a:ext cx="6172200" cy="1588"/>
          </a:xfrm>
          <a:prstGeom prst="line">
            <a:avLst/>
          </a:prstGeom>
          <a:noFill/>
          <a:ln w="9525">
            <a:solidFill>
              <a:schemeClr val="tx1"/>
            </a:solidFill>
            <a:round/>
            <a:headEnd/>
            <a:tailEnd/>
          </a:ln>
        </p:spPr>
      </p:cxnSp>
      <p:sp>
        <p:nvSpPr>
          <p:cNvPr id="22533" name="Smiley Face 6"/>
          <p:cNvSpPr>
            <a:spLocks noChangeArrowheads="1"/>
          </p:cNvSpPr>
          <p:nvPr/>
        </p:nvSpPr>
        <p:spPr bwMode="auto">
          <a:xfrm>
            <a:off x="11430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4" name="Smiley Face 7"/>
          <p:cNvSpPr>
            <a:spLocks noChangeArrowheads="1"/>
          </p:cNvSpPr>
          <p:nvPr/>
        </p:nvSpPr>
        <p:spPr bwMode="auto">
          <a:xfrm>
            <a:off x="19812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5" name="Smiley Face 8"/>
          <p:cNvSpPr>
            <a:spLocks noChangeArrowheads="1"/>
          </p:cNvSpPr>
          <p:nvPr/>
        </p:nvSpPr>
        <p:spPr bwMode="auto">
          <a:xfrm>
            <a:off x="28194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6" name="Smiley Face 9"/>
          <p:cNvSpPr>
            <a:spLocks noChangeArrowheads="1"/>
          </p:cNvSpPr>
          <p:nvPr/>
        </p:nvSpPr>
        <p:spPr bwMode="auto">
          <a:xfrm>
            <a:off x="36576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7" name="Smiley Face 10"/>
          <p:cNvSpPr>
            <a:spLocks noChangeArrowheads="1"/>
          </p:cNvSpPr>
          <p:nvPr/>
        </p:nvSpPr>
        <p:spPr bwMode="auto">
          <a:xfrm>
            <a:off x="44958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8" name="Smiley Face 11"/>
          <p:cNvSpPr>
            <a:spLocks noChangeArrowheads="1"/>
          </p:cNvSpPr>
          <p:nvPr/>
        </p:nvSpPr>
        <p:spPr bwMode="auto">
          <a:xfrm>
            <a:off x="54102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39" name="Smiley Face 12"/>
          <p:cNvSpPr>
            <a:spLocks noChangeArrowheads="1"/>
          </p:cNvSpPr>
          <p:nvPr/>
        </p:nvSpPr>
        <p:spPr bwMode="auto">
          <a:xfrm>
            <a:off x="62484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40" name="Smiley Face 13"/>
          <p:cNvSpPr>
            <a:spLocks noChangeArrowheads="1"/>
          </p:cNvSpPr>
          <p:nvPr/>
        </p:nvSpPr>
        <p:spPr bwMode="auto">
          <a:xfrm>
            <a:off x="71628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41" name="Curved Down Arrow 16"/>
          <p:cNvSpPr>
            <a:spLocks noChangeArrowheads="1"/>
          </p:cNvSpPr>
          <p:nvPr/>
        </p:nvSpPr>
        <p:spPr bwMode="auto">
          <a:xfrm>
            <a:off x="1295400" y="1600200"/>
            <a:ext cx="914400" cy="381000"/>
          </a:xfrm>
          <a:prstGeom prst="curvedDown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42" name="Curved Up Arrow 18"/>
          <p:cNvSpPr>
            <a:spLocks noChangeArrowheads="1"/>
          </p:cNvSpPr>
          <p:nvPr/>
        </p:nvSpPr>
        <p:spPr bwMode="auto">
          <a:xfrm flipH="1">
            <a:off x="1295400" y="2667000"/>
            <a:ext cx="914400" cy="304800"/>
          </a:xfrm>
          <a:prstGeom prst="curvedUp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43" name="Curved Up Arrow 19"/>
          <p:cNvSpPr>
            <a:spLocks noChangeArrowheads="1"/>
          </p:cNvSpPr>
          <p:nvPr/>
        </p:nvSpPr>
        <p:spPr bwMode="auto">
          <a:xfrm>
            <a:off x="2209800" y="2667000"/>
            <a:ext cx="838200" cy="304800"/>
          </a:xfrm>
          <a:prstGeom prst="curvedUpArrow">
            <a:avLst>
              <a:gd name="adj1" fmla="val 24992"/>
              <a:gd name="adj2" fmla="val 49997"/>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2544" name="TextBox 20"/>
          <p:cNvSpPr txBox="1">
            <a:spLocks noChangeArrowheads="1"/>
          </p:cNvSpPr>
          <p:nvPr/>
        </p:nvSpPr>
        <p:spPr bwMode="auto">
          <a:xfrm>
            <a:off x="1600200" y="1143000"/>
            <a:ext cx="298450" cy="830263"/>
          </a:xfrm>
          <a:prstGeom prst="rect">
            <a:avLst/>
          </a:prstGeom>
          <a:noFill/>
          <a:ln w="9525">
            <a:noFill/>
            <a:miter lim="800000"/>
            <a:headEnd/>
            <a:tailEnd/>
          </a:ln>
        </p:spPr>
        <p:txBody>
          <a:bodyPr>
            <a:prstTxWarp prst="textNoShape">
              <a:avLst/>
            </a:prstTxWarp>
            <a:spAutoFit/>
          </a:bodyPr>
          <a:lstStyle/>
          <a:p>
            <a:r>
              <a:rPr lang="en-US" baseline="0"/>
              <a:t>1</a:t>
            </a:r>
          </a:p>
        </p:txBody>
      </p:sp>
      <p:sp>
        <p:nvSpPr>
          <p:cNvPr id="22545" name="TextBox 21"/>
          <p:cNvSpPr txBox="1">
            <a:spLocks noChangeArrowheads="1"/>
          </p:cNvSpPr>
          <p:nvPr/>
        </p:nvSpPr>
        <p:spPr bwMode="auto">
          <a:xfrm>
            <a:off x="1524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
        <p:nvSpPr>
          <p:cNvPr id="22546" name="TextBox 22"/>
          <p:cNvSpPr txBox="1">
            <a:spLocks noChangeArrowheads="1"/>
          </p:cNvSpPr>
          <p:nvPr/>
        </p:nvSpPr>
        <p:spPr bwMode="auto">
          <a:xfrm>
            <a:off x="2286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609600" y="3581400"/>
            <a:ext cx="7772400" cy="2362200"/>
          </a:xfrm>
        </p:spPr>
        <p:txBody>
          <a:bodyPr>
            <a:normAutofit fontScale="92500" lnSpcReduction="10000"/>
          </a:bodyPr>
          <a:lstStyle/>
          <a:p>
            <a:pPr eaLnBrk="1" hangingPunct="1"/>
            <a:r>
              <a:rPr lang="en-US" altLang="zh-CN" dirty="0" smtClean="0"/>
              <a:t>P </a:t>
            </a:r>
            <a:r>
              <a:rPr lang="en-US" altLang="zh-CN" dirty="0" smtClean="0"/>
              <a:t>is </a:t>
            </a:r>
            <a:r>
              <a:rPr lang="en-US" altLang="zh-CN" dirty="0" err="1" smtClean="0"/>
              <a:t>lumpable</a:t>
            </a:r>
            <a:r>
              <a:rPr lang="en-US" altLang="zh-CN" dirty="0" smtClean="0"/>
              <a:t> </a:t>
            </a:r>
            <a:r>
              <a:rPr lang="en-US" altLang="zh-CN" dirty="0" err="1" smtClean="0"/>
              <a:t>w.r.t</a:t>
            </a:r>
            <a:r>
              <a:rPr lang="en-US" altLang="zh-CN" dirty="0" smtClean="0"/>
              <a:t>.</a:t>
            </a:r>
            <a:r>
              <a:rPr lang="en-US" altLang="zh-CN" dirty="0" smtClean="0"/>
              <a:t> </a:t>
            </a:r>
            <a:r>
              <a:rPr lang="en-US" altLang="zh-CN" dirty="0" err="1" smtClean="0"/>
              <a:t>Γ</a:t>
            </a:r>
            <a:r>
              <a:rPr lang="en-US" altLang="zh-CN" dirty="0" smtClean="0"/>
              <a:t>*</a:t>
            </a:r>
            <a:r>
              <a:rPr lang="en-US" altLang="zh-CN" dirty="0" smtClean="0"/>
              <a:t>=(</a:t>
            </a:r>
            <a:r>
              <a:rPr lang="en-US" altLang="zh-CN" dirty="0" err="1" smtClean="0"/>
              <a:t>S</a:t>
            </a:r>
            <a:r>
              <a:rPr lang="en-US" altLang="zh-CN" baseline="-25000" dirty="0" err="1" smtClean="0"/>
              <a:t>even</a:t>
            </a:r>
            <a:r>
              <a:rPr lang="en-US" altLang="zh-CN" dirty="0" err="1" smtClean="0"/>
              <a:t>,S</a:t>
            </a:r>
            <a:r>
              <a:rPr lang="en-US" altLang="zh-CN" baseline="-25000" dirty="0" err="1" smtClean="0"/>
              <a:t>odd</a:t>
            </a:r>
            <a:r>
              <a:rPr lang="en-US" altLang="zh-CN" dirty="0" smtClean="0"/>
              <a:t>)</a:t>
            </a:r>
          </a:p>
          <a:p>
            <a:pPr lvl="1" eaLnBrk="1" hangingPunct="1"/>
            <a:r>
              <a:rPr lang="en-US" altLang="zh-CN" dirty="0" smtClean="0"/>
              <a:t>S</a:t>
            </a:r>
            <a:r>
              <a:rPr lang="en-US" altLang="zh-CN" baseline="-25000" dirty="0" smtClean="0"/>
              <a:t>even</a:t>
            </a:r>
            <a:r>
              <a:rPr lang="en-US" altLang="zh-CN" dirty="0" smtClean="0"/>
              <a:t>:</a:t>
            </a:r>
            <a:r>
              <a:rPr lang="en-US" altLang="zh-CN" baseline="-25000" dirty="0" smtClean="0"/>
              <a:t> </a:t>
            </a:r>
            <a:r>
              <a:rPr lang="en-US" altLang="zh-CN" dirty="0" smtClean="0"/>
              <a:t>even nodes</a:t>
            </a:r>
          </a:p>
          <a:p>
            <a:pPr lvl="1" eaLnBrk="1" hangingPunct="1"/>
            <a:r>
              <a:rPr lang="en-US" altLang="zh-CN" dirty="0" err="1" smtClean="0"/>
              <a:t>S</a:t>
            </a:r>
            <a:r>
              <a:rPr lang="en-US" altLang="zh-CN" baseline="-25000" dirty="0" err="1" smtClean="0"/>
              <a:t>odd</a:t>
            </a:r>
            <a:r>
              <a:rPr lang="en-US" altLang="zh-CN" dirty="0" smtClean="0"/>
              <a:t>: odd nodes</a:t>
            </a:r>
            <a:endParaRPr lang="en-US" altLang="zh-CN" dirty="0" smtClean="0"/>
          </a:p>
          <a:p>
            <a:pPr eaLnBrk="1" hangingPunct="1"/>
            <a:r>
              <a:rPr lang="en-US" altLang="zh-CN" dirty="0" err="1" smtClean="0"/>
              <a:t>Γ</a:t>
            </a:r>
            <a:r>
              <a:rPr lang="en-US" altLang="zh-CN" dirty="0" smtClean="0"/>
              <a:t>* </a:t>
            </a:r>
            <a:r>
              <a:rPr lang="en-US" altLang="zh-CN" dirty="0" smtClean="0"/>
              <a:t>corresponds to eigenvector with </a:t>
            </a:r>
            <a:r>
              <a:rPr lang="en-US" altLang="zh-CN" dirty="0" err="1" smtClean="0"/>
              <a:t>eigenvalue</a:t>
            </a:r>
            <a:r>
              <a:rPr lang="en-US" altLang="zh-CN" dirty="0" smtClean="0"/>
              <a:t> -1</a:t>
            </a:r>
          </a:p>
        </p:txBody>
      </p:sp>
      <p:sp>
        <p:nvSpPr>
          <p:cNvPr id="24579" name="Rectangle 3"/>
          <p:cNvSpPr>
            <a:spLocks noGrp="1" noChangeArrowheads="1"/>
          </p:cNvSpPr>
          <p:nvPr>
            <p:ph type="title"/>
          </p:nvPr>
        </p:nvSpPr>
        <p:spPr>
          <a:xfrm>
            <a:off x="762000" y="228600"/>
            <a:ext cx="7772400" cy="1143000"/>
          </a:xfrm>
          <a:noFill/>
        </p:spPr>
        <p:txBody>
          <a:bodyPr/>
          <a:lstStyle/>
          <a:p>
            <a:pPr eaLnBrk="1" hangingPunct="1"/>
            <a:r>
              <a:rPr lang="en-US" altLang="zh-CN" smtClean="0">
                <a:solidFill>
                  <a:srgbClr val="0D30FF"/>
                </a:solidFill>
                <a:latin typeface="Comic Sans MS" charset="0"/>
              </a:rPr>
              <a:t>Example I</a:t>
            </a:r>
            <a:endParaRPr lang="en-US" smtClean="0"/>
          </a:p>
        </p:txBody>
      </p:sp>
      <p:cxnSp>
        <p:nvCxnSpPr>
          <p:cNvPr id="24580" name="Straight Connector 5"/>
          <p:cNvCxnSpPr>
            <a:cxnSpLocks noChangeShapeType="1"/>
          </p:cNvCxnSpPr>
          <p:nvPr/>
        </p:nvCxnSpPr>
        <p:spPr bwMode="auto">
          <a:xfrm>
            <a:off x="1295400" y="2362200"/>
            <a:ext cx="6172200" cy="1588"/>
          </a:xfrm>
          <a:prstGeom prst="line">
            <a:avLst/>
          </a:prstGeom>
          <a:noFill/>
          <a:ln w="9525">
            <a:solidFill>
              <a:schemeClr val="tx1"/>
            </a:solidFill>
            <a:round/>
            <a:headEnd/>
            <a:tailEnd/>
          </a:ln>
        </p:spPr>
      </p:cxnSp>
      <p:sp>
        <p:nvSpPr>
          <p:cNvPr id="7" name="Smiley Face 6"/>
          <p:cNvSpPr/>
          <p:nvPr/>
        </p:nvSpPr>
        <p:spPr bwMode="auto">
          <a:xfrm>
            <a:off x="11430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solidFill>
                <a:schemeClr val="tx1"/>
              </a:solidFill>
            </a:endParaRPr>
          </a:p>
        </p:txBody>
      </p:sp>
      <p:sp>
        <p:nvSpPr>
          <p:cNvPr id="24582" name="Smiley Face 7"/>
          <p:cNvSpPr>
            <a:spLocks noChangeArrowheads="1"/>
          </p:cNvSpPr>
          <p:nvPr/>
        </p:nvSpPr>
        <p:spPr bwMode="auto">
          <a:xfrm>
            <a:off x="19812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9" name="Smiley Face 8"/>
          <p:cNvSpPr/>
          <p:nvPr/>
        </p:nvSpPr>
        <p:spPr bwMode="auto">
          <a:xfrm>
            <a:off x="28194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24584" name="Smiley Face 9"/>
          <p:cNvSpPr>
            <a:spLocks noChangeArrowheads="1"/>
          </p:cNvSpPr>
          <p:nvPr/>
        </p:nvSpPr>
        <p:spPr bwMode="auto">
          <a:xfrm>
            <a:off x="36576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1" name="Smiley Face 10"/>
          <p:cNvSpPr/>
          <p:nvPr/>
        </p:nvSpPr>
        <p:spPr bwMode="auto">
          <a:xfrm>
            <a:off x="44958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24586" name="Smiley Face 11"/>
          <p:cNvSpPr>
            <a:spLocks noChangeArrowheads="1"/>
          </p:cNvSpPr>
          <p:nvPr/>
        </p:nvSpPr>
        <p:spPr bwMode="auto">
          <a:xfrm>
            <a:off x="54102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3" name="Smiley Face 12"/>
          <p:cNvSpPr/>
          <p:nvPr/>
        </p:nvSpPr>
        <p:spPr bwMode="auto">
          <a:xfrm>
            <a:off x="62484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24588" name="Smiley Face 13"/>
          <p:cNvSpPr>
            <a:spLocks noChangeArrowheads="1"/>
          </p:cNvSpPr>
          <p:nvPr/>
        </p:nvSpPr>
        <p:spPr bwMode="auto">
          <a:xfrm>
            <a:off x="71628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4589" name="Curved Down Arrow 16"/>
          <p:cNvSpPr>
            <a:spLocks noChangeArrowheads="1"/>
          </p:cNvSpPr>
          <p:nvPr/>
        </p:nvSpPr>
        <p:spPr bwMode="auto">
          <a:xfrm>
            <a:off x="1295400" y="1600200"/>
            <a:ext cx="914400" cy="381000"/>
          </a:xfrm>
          <a:prstGeom prst="curvedDown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4590" name="Curved Up Arrow 18"/>
          <p:cNvSpPr>
            <a:spLocks noChangeArrowheads="1"/>
          </p:cNvSpPr>
          <p:nvPr/>
        </p:nvSpPr>
        <p:spPr bwMode="auto">
          <a:xfrm flipH="1">
            <a:off x="1295400" y="2667000"/>
            <a:ext cx="914400" cy="304800"/>
          </a:xfrm>
          <a:prstGeom prst="curvedUp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4591" name="Curved Up Arrow 19"/>
          <p:cNvSpPr>
            <a:spLocks noChangeArrowheads="1"/>
          </p:cNvSpPr>
          <p:nvPr/>
        </p:nvSpPr>
        <p:spPr bwMode="auto">
          <a:xfrm>
            <a:off x="2209800" y="2667000"/>
            <a:ext cx="838200" cy="304800"/>
          </a:xfrm>
          <a:prstGeom prst="curvedUpArrow">
            <a:avLst>
              <a:gd name="adj1" fmla="val 24992"/>
              <a:gd name="adj2" fmla="val 49997"/>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4592" name="TextBox 20"/>
          <p:cNvSpPr txBox="1">
            <a:spLocks noChangeArrowheads="1"/>
          </p:cNvSpPr>
          <p:nvPr/>
        </p:nvSpPr>
        <p:spPr bwMode="auto">
          <a:xfrm>
            <a:off x="1600200" y="1143000"/>
            <a:ext cx="298450" cy="830263"/>
          </a:xfrm>
          <a:prstGeom prst="rect">
            <a:avLst/>
          </a:prstGeom>
          <a:noFill/>
          <a:ln w="9525">
            <a:noFill/>
            <a:miter lim="800000"/>
            <a:headEnd/>
            <a:tailEnd/>
          </a:ln>
        </p:spPr>
        <p:txBody>
          <a:bodyPr>
            <a:prstTxWarp prst="textNoShape">
              <a:avLst/>
            </a:prstTxWarp>
            <a:spAutoFit/>
          </a:bodyPr>
          <a:lstStyle/>
          <a:p>
            <a:r>
              <a:rPr lang="en-US" baseline="0"/>
              <a:t>1</a:t>
            </a:r>
          </a:p>
        </p:txBody>
      </p:sp>
      <p:sp>
        <p:nvSpPr>
          <p:cNvPr id="24593" name="TextBox 21"/>
          <p:cNvSpPr txBox="1">
            <a:spLocks noChangeArrowheads="1"/>
          </p:cNvSpPr>
          <p:nvPr/>
        </p:nvSpPr>
        <p:spPr bwMode="auto">
          <a:xfrm>
            <a:off x="1524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
        <p:nvSpPr>
          <p:cNvPr id="24594" name="TextBox 22"/>
          <p:cNvSpPr txBox="1">
            <a:spLocks noChangeArrowheads="1"/>
          </p:cNvSpPr>
          <p:nvPr/>
        </p:nvSpPr>
        <p:spPr bwMode="auto">
          <a:xfrm>
            <a:off x="2286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1"/>
          <p:cNvSpPr>
            <a:spLocks noGrp="1"/>
          </p:cNvSpPr>
          <p:nvPr>
            <p:ph type="title"/>
          </p:nvPr>
        </p:nvSpPr>
        <p:spPr>
          <a:xfrm>
            <a:off x="914400" y="114300"/>
            <a:ext cx="7772400" cy="1143000"/>
          </a:xfrm>
        </p:spPr>
        <p:txBody>
          <a:bodyPr/>
          <a:lstStyle/>
          <a:p>
            <a:r>
              <a:rPr lang="en-US" altLang="zh-CN" sz="3800" dirty="0" smtClean="0">
                <a:solidFill>
                  <a:srgbClr val="0D30FF"/>
                </a:solidFill>
                <a:latin typeface="Comic Sans MS" charset="0"/>
              </a:rPr>
              <a:t>Spectral Clustering Algorithm</a:t>
            </a:r>
          </a:p>
        </p:txBody>
      </p:sp>
      <p:sp>
        <p:nvSpPr>
          <p:cNvPr id="58371" name="Content Placeholder 7"/>
          <p:cNvSpPr>
            <a:spLocks noGrp="1"/>
          </p:cNvSpPr>
          <p:nvPr>
            <p:ph idx="1"/>
          </p:nvPr>
        </p:nvSpPr>
        <p:spPr/>
        <p:txBody>
          <a:bodyPr/>
          <a:lstStyle/>
          <a:p>
            <a:pPr marL="342900" lvl="1" indent="-342900">
              <a:buFontTx/>
              <a:buChar char="•"/>
            </a:pPr>
            <a:r>
              <a:rPr lang="en-US" sz="2400" dirty="0" smtClean="0"/>
              <a:t>T</a:t>
            </a:r>
            <a:r>
              <a:rPr lang="en-US" sz="2400" dirty="0" smtClean="0">
                <a:ea typeface="宋体" charset="-122"/>
                <a:cs typeface="宋体" charset="-122"/>
              </a:rPr>
              <a:t>y</a:t>
            </a:r>
            <a:r>
              <a:rPr lang="en-US" altLang="zh-CN" sz="2400" dirty="0" smtClean="0"/>
              <a:t>pical</a:t>
            </a:r>
            <a:r>
              <a:rPr lang="en-US" sz="2400" dirty="0" smtClean="0"/>
              <a:t> </a:t>
            </a:r>
            <a:r>
              <a:rPr lang="en-US" sz="2400" dirty="0" smtClean="0"/>
              <a:t>spectral algorithm to find </a:t>
            </a:r>
            <a:r>
              <a:rPr lang="en-US" sz="2400" dirty="0" err="1" smtClean="0"/>
              <a:t>lumpable</a:t>
            </a:r>
            <a:r>
              <a:rPr lang="en-US" sz="2400" dirty="0" smtClean="0"/>
              <a:t> states in </a:t>
            </a:r>
            <a:r>
              <a:rPr lang="en-US" sz="2400" dirty="0" smtClean="0">
                <a:solidFill>
                  <a:srgbClr val="0000FF"/>
                </a:solidFill>
              </a:rPr>
              <a:t>nearly uncoupled</a:t>
            </a:r>
            <a:r>
              <a:rPr lang="en-US" sz="2400" dirty="0" smtClean="0"/>
              <a:t> systems [</a:t>
            </a:r>
            <a:r>
              <a:rPr lang="en-US" sz="2400" dirty="0" smtClean="0">
                <a:solidFill>
                  <a:srgbClr val="0D30FF"/>
                </a:solidFill>
              </a:rPr>
              <a:t>N</a:t>
            </a:r>
            <a:r>
              <a:rPr lang="en-US" altLang="zh-CN" sz="2400" dirty="0" smtClean="0">
                <a:solidFill>
                  <a:srgbClr val="0D30FF"/>
                </a:solidFill>
              </a:rPr>
              <a:t>g-Jordan-</a:t>
            </a:r>
            <a:r>
              <a:rPr lang="en-US" altLang="zh-CN" sz="2400" dirty="0" smtClean="0">
                <a:solidFill>
                  <a:srgbClr val="0D30FF"/>
                </a:solidFill>
              </a:rPr>
              <a:t>Weiss NIPS’01</a:t>
            </a:r>
            <a:r>
              <a:rPr lang="en-US" altLang="zh-CN" sz="2400" dirty="0" smtClean="0"/>
              <a:t>]</a:t>
            </a:r>
            <a:r>
              <a:rPr lang="en-US" sz="2400" dirty="0" smtClean="0"/>
              <a:t>: </a:t>
            </a:r>
          </a:p>
          <a:p>
            <a:pPr marL="1371600" lvl="2" indent="-457200" algn="just">
              <a:buFont typeface="+mj-lt"/>
              <a:buAutoNum type="arabicParenR"/>
            </a:pPr>
            <a:r>
              <a:rPr lang="en-US" dirty="0" smtClean="0"/>
              <a:t>Find top </a:t>
            </a:r>
            <a:r>
              <a:rPr lang="en-US" altLang="zh-CN" dirty="0" err="1" smtClean="0"/>
              <a:t>k</a:t>
            </a:r>
            <a:r>
              <a:rPr lang="en-US" dirty="0" smtClean="0"/>
              <a:t> </a:t>
            </a:r>
            <a:r>
              <a:rPr lang="en-US" altLang="zh-CN" dirty="0" smtClean="0"/>
              <a:t>right eigenvectors of</a:t>
            </a:r>
            <a:r>
              <a:rPr lang="en-US" altLang="zh-CN" dirty="0" smtClean="0"/>
              <a:t> P </a:t>
            </a:r>
            <a:r>
              <a:rPr lang="en-US" altLang="zh-CN" dirty="0" smtClean="0"/>
              <a:t>where a</a:t>
            </a:r>
            <a:r>
              <a:rPr lang="en-US" altLang="zh-CN" dirty="0" smtClean="0"/>
              <a:t> large </a:t>
            </a:r>
            <a:r>
              <a:rPr lang="en-US" altLang="zh-CN" dirty="0" smtClean="0"/>
              <a:t>spectral gap occurs,</a:t>
            </a:r>
            <a:r>
              <a:rPr lang="en-US" altLang="zh-CN" dirty="0" smtClean="0"/>
              <a:t> v</a:t>
            </a:r>
            <a:r>
              <a:rPr lang="en-US" altLang="zh-CN" baseline="-25000" dirty="0" smtClean="0"/>
              <a:t>1</a:t>
            </a:r>
            <a:r>
              <a:rPr lang="en-US" altLang="zh-CN" dirty="0" smtClean="0"/>
              <a:t>,</a:t>
            </a:r>
            <a:r>
              <a:rPr lang="en-US" altLang="zh-CN" dirty="0" smtClean="0"/>
              <a:t>…,</a:t>
            </a:r>
            <a:r>
              <a:rPr lang="en-US" altLang="zh-CN" dirty="0" err="1" smtClean="0"/>
              <a:t>v</a:t>
            </a:r>
            <a:r>
              <a:rPr lang="en-US" altLang="zh-CN" baseline="-25000" dirty="0" err="1" smtClean="0"/>
              <a:t>k</a:t>
            </a:r>
            <a:endParaRPr lang="en-US" altLang="zh-CN" baseline="-25000" dirty="0" smtClean="0"/>
          </a:p>
          <a:p>
            <a:pPr marL="1371600" lvl="2" indent="-457200" algn="just">
              <a:buFont typeface="+mj-lt"/>
              <a:buAutoNum type="arabicParenR"/>
            </a:pPr>
            <a:r>
              <a:rPr lang="en-US" altLang="zh-CN" dirty="0" smtClean="0"/>
              <a:t>Embed the data into </a:t>
            </a:r>
            <a:r>
              <a:rPr lang="en-US" altLang="zh-CN" dirty="0" err="1" smtClean="0"/>
              <a:t>R</a:t>
            </a:r>
            <a:r>
              <a:rPr lang="en-US" altLang="zh-CN" baseline="30000" dirty="0" err="1" smtClean="0"/>
              <a:t>k</a:t>
            </a:r>
            <a:r>
              <a:rPr lang="en-US" altLang="zh-CN" dirty="0" smtClean="0"/>
              <a:t> by those eigenvectors</a:t>
            </a:r>
            <a:endParaRPr lang="en-US" baseline="30000" dirty="0" smtClean="0"/>
          </a:p>
          <a:p>
            <a:pPr marL="1371600" lvl="2" indent="-457200" algn="just">
              <a:buFont typeface="+mj-lt"/>
              <a:buAutoNum type="arabicParenR"/>
            </a:pPr>
            <a:r>
              <a:rPr lang="en-US" dirty="0" smtClean="0"/>
              <a:t>Use </a:t>
            </a:r>
            <a:r>
              <a:rPr lang="en-US" dirty="0" err="1" smtClean="0"/>
              <a:t>k</a:t>
            </a:r>
            <a:r>
              <a:rPr lang="en-US" dirty="0" smtClean="0"/>
              <a:t>-means (</a:t>
            </a:r>
            <a:r>
              <a:rPr lang="en-US" altLang="zh-CN" dirty="0" smtClean="0"/>
              <a:t>or alternatives) </a:t>
            </a:r>
            <a:r>
              <a:rPr lang="en-US" dirty="0" smtClean="0"/>
              <a:t>to find </a:t>
            </a:r>
            <a:r>
              <a:rPr lang="en-US" altLang="zh-CN" dirty="0" err="1" smtClean="0"/>
              <a:t>k</a:t>
            </a:r>
            <a:r>
              <a:rPr lang="en-US" dirty="0" smtClean="0"/>
              <a:t> clusters </a:t>
            </a:r>
            <a:r>
              <a:rPr lang="en-US" altLang="zh-CN" dirty="0" smtClean="0"/>
              <a:t>in </a:t>
            </a:r>
            <a:r>
              <a:rPr lang="en-US" altLang="zh-CN" dirty="0" err="1" smtClean="0"/>
              <a:t>R</a:t>
            </a:r>
            <a:r>
              <a:rPr lang="en-US" altLang="zh-CN" baseline="30000" dirty="0" err="1" smtClean="0"/>
              <a:t>k</a:t>
            </a:r>
            <a:r>
              <a:rPr lang="en-US" dirty="0" smtClean="0"/>
              <a:t> </a:t>
            </a:r>
          </a:p>
        </p:txBody>
      </p:sp>
      <p:pic>
        <p:nvPicPr>
          <p:cNvPr id="5" name="Picture 4" descr="circle2_cluster.png"/>
          <p:cNvPicPr>
            <a:picLocks noChangeAspect="1"/>
          </p:cNvPicPr>
          <p:nvPr/>
        </p:nvPicPr>
        <p:blipFill>
          <a:blip r:embed="rId3"/>
          <a:stretch>
            <a:fillRect/>
          </a:stretch>
        </p:blipFill>
        <p:spPr>
          <a:xfrm>
            <a:off x="1345959" y="4050637"/>
            <a:ext cx="2355603" cy="2675966"/>
          </a:xfrm>
          <a:prstGeom prst="rect">
            <a:avLst/>
          </a:prstGeom>
        </p:spPr>
      </p:pic>
      <p:pic>
        <p:nvPicPr>
          <p:cNvPr id="7" name="Picture 6" descr="nips2011.png"/>
          <p:cNvPicPr>
            <a:picLocks noChangeAspect="1"/>
          </p:cNvPicPr>
          <p:nvPr/>
        </p:nvPicPr>
        <p:blipFill>
          <a:blip r:embed="rId4"/>
          <a:stretch>
            <a:fillRect/>
          </a:stretch>
        </p:blipFill>
        <p:spPr>
          <a:xfrm>
            <a:off x="4987902" y="4230215"/>
            <a:ext cx="2274107" cy="249638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p:txBody>
          <a:bodyPr/>
          <a:lstStyle/>
          <a:p>
            <a:pPr eaLnBrk="1" hangingPunct="1"/>
            <a:endParaRPr lang="en-US"/>
          </a:p>
        </p:txBody>
      </p:sp>
      <p:sp>
        <p:nvSpPr>
          <p:cNvPr id="48131" name="Rectangle 3"/>
          <p:cNvSpPr>
            <a:spLocks noGrp="1" noChangeArrowheads="1"/>
          </p:cNvSpPr>
          <p:nvPr>
            <p:ph type="title"/>
          </p:nvPr>
        </p:nvSpPr>
        <p:spPr>
          <a:xfrm>
            <a:off x="762000" y="228600"/>
            <a:ext cx="7772400" cy="1143000"/>
          </a:xfrm>
          <a:noFill/>
        </p:spPr>
        <p:txBody>
          <a:bodyPr/>
          <a:lstStyle/>
          <a:p>
            <a:pPr eaLnBrk="1" hangingPunct="1"/>
            <a:r>
              <a:rPr lang="en-US" dirty="0">
                <a:solidFill>
                  <a:srgbClr val="0D30FF"/>
                </a:solidFill>
                <a:latin typeface="Comic Sans MS" charset="0"/>
              </a:rPr>
              <a:t>G</a:t>
            </a:r>
            <a:r>
              <a:rPr lang="en-US" altLang="zh-CN" dirty="0">
                <a:solidFill>
                  <a:srgbClr val="0D30FF"/>
                </a:solidFill>
                <a:latin typeface="Comic Sans MS" charset="0"/>
                <a:ea typeface="宋体" charset="-122"/>
                <a:cs typeface="宋体" charset="-122"/>
              </a:rPr>
              <a:t>raph Partition Problem</a:t>
            </a:r>
            <a:r>
              <a:rPr lang="en-US" dirty="0"/>
              <a:t> </a:t>
            </a:r>
          </a:p>
        </p:txBody>
      </p:sp>
      <p:pic>
        <p:nvPicPr>
          <p:cNvPr id="48132" name="Picture 5" descr="graph_cut"/>
          <p:cNvPicPr>
            <a:picLocks noChangeAspect="1" noChangeArrowheads="1"/>
          </p:cNvPicPr>
          <p:nvPr/>
        </p:nvPicPr>
        <p:blipFill>
          <a:blip r:embed="rId3"/>
          <a:srcRect/>
          <a:stretch>
            <a:fillRect/>
          </a:stretch>
        </p:blipFill>
        <p:spPr bwMode="auto">
          <a:xfrm>
            <a:off x="381000" y="1639888"/>
            <a:ext cx="8312150" cy="5218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p:txBody>
          <a:bodyPr/>
          <a:lstStyle/>
          <a:p>
            <a:pPr eaLnBrk="1" hangingPunct="1"/>
            <a:endParaRPr lang="en-US"/>
          </a:p>
        </p:txBody>
      </p:sp>
      <p:sp>
        <p:nvSpPr>
          <p:cNvPr id="60419" name="Rectangle 4"/>
          <p:cNvSpPr>
            <a:spLocks noGrp="1" noChangeArrowheads="1"/>
          </p:cNvSpPr>
          <p:nvPr>
            <p:ph type="title"/>
          </p:nvPr>
        </p:nvSpPr>
        <p:spPr>
          <a:noFill/>
        </p:spPr>
        <p:txBody>
          <a:bodyPr/>
          <a:lstStyle/>
          <a:p>
            <a:pPr eaLnBrk="1" hangingPunct="1"/>
            <a:r>
              <a:rPr lang="en-US">
                <a:solidFill>
                  <a:srgbClr val="0D30FF"/>
                </a:solidFill>
                <a:latin typeface="Comic Sans MS" charset="0"/>
              </a:rPr>
              <a:t>G</a:t>
            </a:r>
            <a:r>
              <a:rPr lang="en-US" altLang="zh-CN">
                <a:solidFill>
                  <a:srgbClr val="0D30FF"/>
                </a:solidFill>
                <a:latin typeface="Comic Sans MS" charset="0"/>
                <a:ea typeface="宋体" charset="-122"/>
                <a:cs typeface="宋体" charset="-122"/>
              </a:rPr>
              <a:t>raph Laplacian Operator</a:t>
            </a:r>
            <a:r>
              <a:rPr lang="en-US"/>
              <a:t> </a:t>
            </a:r>
          </a:p>
        </p:txBody>
      </p:sp>
      <p:pic>
        <p:nvPicPr>
          <p:cNvPr id="60420" name="Picture 6" descr="graph_laplacian"/>
          <p:cNvPicPr>
            <a:picLocks noChangeAspect="1" noChangeArrowheads="1"/>
          </p:cNvPicPr>
          <p:nvPr/>
        </p:nvPicPr>
        <p:blipFill>
          <a:blip r:embed="rId3"/>
          <a:srcRect/>
          <a:stretch>
            <a:fillRect/>
          </a:stretch>
        </p:blipFill>
        <p:spPr bwMode="auto">
          <a:xfrm>
            <a:off x="228600" y="1600200"/>
            <a:ext cx="8915400" cy="434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p:txBody>
          <a:bodyPr/>
          <a:lstStyle/>
          <a:p>
            <a:pPr eaLnBrk="1" hangingPunct="1"/>
            <a:endParaRPr lang="en-US"/>
          </a:p>
        </p:txBody>
      </p:sp>
      <p:sp>
        <p:nvSpPr>
          <p:cNvPr id="62467" name="Rectangle 3"/>
          <p:cNvSpPr>
            <a:spLocks noGrp="1" noChangeArrowheads="1"/>
          </p:cNvSpPr>
          <p:nvPr>
            <p:ph type="title"/>
          </p:nvPr>
        </p:nvSpPr>
        <p:spPr>
          <a:xfrm>
            <a:off x="762000" y="228600"/>
            <a:ext cx="7772400" cy="1143000"/>
          </a:xfrm>
          <a:noFill/>
        </p:spPr>
        <p:txBody>
          <a:bodyPr/>
          <a:lstStyle/>
          <a:p>
            <a:pPr eaLnBrk="1" hangingPunct="1"/>
            <a:r>
              <a:rPr lang="en-US" dirty="0">
                <a:solidFill>
                  <a:srgbClr val="0D30FF"/>
                </a:solidFill>
                <a:latin typeface="Comic Sans MS" charset="0"/>
              </a:rPr>
              <a:t>G</a:t>
            </a:r>
            <a:r>
              <a:rPr lang="en-US" altLang="zh-CN" dirty="0">
                <a:solidFill>
                  <a:srgbClr val="0D30FF"/>
                </a:solidFill>
                <a:latin typeface="Comic Sans MS" charset="0"/>
                <a:ea typeface="宋体" charset="-122"/>
                <a:cs typeface="宋体" charset="-122"/>
              </a:rPr>
              <a:t>raph Partition Problem</a:t>
            </a:r>
            <a:r>
              <a:rPr lang="en-US" dirty="0"/>
              <a:t> </a:t>
            </a:r>
          </a:p>
        </p:txBody>
      </p:sp>
      <p:pic>
        <p:nvPicPr>
          <p:cNvPr id="62468" name="Picture 5" descr="graph_cut2"/>
          <p:cNvPicPr>
            <a:picLocks noChangeAspect="1" noChangeArrowheads="1"/>
          </p:cNvPicPr>
          <p:nvPr/>
        </p:nvPicPr>
        <p:blipFill>
          <a:blip r:embed="rId3"/>
          <a:srcRect/>
          <a:stretch>
            <a:fillRect/>
          </a:stretch>
        </p:blipFill>
        <p:spPr bwMode="auto">
          <a:xfrm>
            <a:off x="228600" y="1600200"/>
            <a:ext cx="8915400" cy="4313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p:txBody>
          <a:bodyPr/>
          <a:lstStyle/>
          <a:p>
            <a:pPr eaLnBrk="1" hangingPunct="1"/>
            <a:endParaRPr lang="en-US"/>
          </a:p>
        </p:txBody>
      </p:sp>
      <p:sp>
        <p:nvSpPr>
          <p:cNvPr id="64515" name="Rectangle 3"/>
          <p:cNvSpPr>
            <a:spLocks noGrp="1" noChangeArrowheads="1"/>
          </p:cNvSpPr>
          <p:nvPr>
            <p:ph type="title"/>
          </p:nvPr>
        </p:nvSpPr>
        <p:spPr>
          <a:xfrm>
            <a:off x="762000" y="228600"/>
            <a:ext cx="7772400" cy="1143000"/>
          </a:xfrm>
          <a:noFill/>
        </p:spPr>
        <p:txBody>
          <a:bodyPr/>
          <a:lstStyle/>
          <a:p>
            <a:pPr eaLnBrk="1" hangingPunct="1"/>
            <a:r>
              <a:rPr lang="en-US">
                <a:solidFill>
                  <a:srgbClr val="0D30FF"/>
                </a:solidFill>
                <a:latin typeface="Comic Sans MS" charset="0"/>
              </a:rPr>
              <a:t>C</a:t>
            </a:r>
            <a:r>
              <a:rPr lang="en-US" altLang="zh-CN">
                <a:solidFill>
                  <a:srgbClr val="0D30FF"/>
                </a:solidFill>
                <a:latin typeface="Comic Sans MS" charset="0"/>
                <a:ea typeface="宋体" charset="-122"/>
                <a:cs typeface="宋体" charset="-122"/>
              </a:rPr>
              <a:t>heeger Inequality</a:t>
            </a:r>
            <a:r>
              <a:rPr lang="en-US"/>
              <a:t> </a:t>
            </a:r>
          </a:p>
        </p:txBody>
      </p:sp>
      <p:pic>
        <p:nvPicPr>
          <p:cNvPr id="64516" name="Picture 5" descr="Cheeger"/>
          <p:cNvPicPr>
            <a:picLocks noChangeAspect="1" noChangeArrowheads="1"/>
          </p:cNvPicPr>
          <p:nvPr/>
        </p:nvPicPr>
        <p:blipFill>
          <a:blip r:embed="rId3"/>
          <a:srcRect/>
          <a:stretch>
            <a:fillRect/>
          </a:stretch>
        </p:blipFill>
        <p:spPr bwMode="auto">
          <a:xfrm>
            <a:off x="201613" y="1689100"/>
            <a:ext cx="8942387" cy="516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Data Distances</a:t>
            </a:r>
            <a:endParaRPr lang="en-US" dirty="0">
              <a:solidFill>
                <a:srgbClr val="0000FF"/>
              </a:solidFill>
              <a:latin typeface="Comic Sans MS"/>
            </a:endParaRPr>
          </a:p>
        </p:txBody>
      </p:sp>
      <p:pic>
        <p:nvPicPr>
          <p:cNvPr id="7" name="Content Placeholder 6" descr="circle2.png"/>
          <p:cNvPicPr>
            <a:picLocks noGrp="1" noChangeAspect="1"/>
          </p:cNvPicPr>
          <p:nvPr>
            <p:ph idx="1"/>
          </p:nvPr>
        </p:nvPicPr>
        <p:blipFill>
          <a:blip r:embed="rId2"/>
          <a:srcRect l="-28566" r="-28566"/>
          <a:stretch>
            <a:fillRect/>
          </a:stretch>
        </p:blipFill>
        <p:spPr>
          <a:xfrm>
            <a:off x="2062453" y="1417638"/>
            <a:ext cx="5449221" cy="2996861"/>
          </a:xfrm>
        </p:spPr>
      </p:pic>
      <p:sp>
        <p:nvSpPr>
          <p:cNvPr id="9" name="TextBox 8"/>
          <p:cNvSpPr txBox="1"/>
          <p:nvPr/>
        </p:nvSpPr>
        <p:spPr>
          <a:xfrm>
            <a:off x="966097" y="4798157"/>
            <a:ext cx="7739631" cy="1754327"/>
          </a:xfrm>
          <a:prstGeom prst="rect">
            <a:avLst/>
          </a:prstGeom>
          <a:noFill/>
        </p:spPr>
        <p:txBody>
          <a:bodyPr wrap="square" rtlCol="0">
            <a:spAutoFit/>
          </a:bodyPr>
          <a:lstStyle/>
          <a:p>
            <a:pPr>
              <a:buFont typeface="Arial"/>
              <a:buChar char="•"/>
            </a:pPr>
            <a:r>
              <a:rPr lang="en-US" dirty="0" smtClean="0"/>
              <a:t> We look for distance function such that </a:t>
            </a:r>
          </a:p>
          <a:p>
            <a:pPr lvl="1">
              <a:buFont typeface="Arial"/>
              <a:buChar char="•"/>
            </a:pPr>
            <a:r>
              <a:rPr lang="en-US" dirty="0" smtClean="0"/>
              <a:t> </a:t>
            </a:r>
            <a:r>
              <a:rPr lang="en-US" dirty="0" err="1" smtClean="0"/>
              <a:t>dist(A,C</a:t>
            </a:r>
            <a:r>
              <a:rPr lang="en-US" dirty="0" smtClean="0"/>
              <a:t>) is small </a:t>
            </a:r>
          </a:p>
          <a:p>
            <a:pPr lvl="1">
              <a:buFont typeface="Arial"/>
              <a:buChar char="•"/>
            </a:pPr>
            <a:r>
              <a:rPr lang="en-US" dirty="0" smtClean="0"/>
              <a:t> </a:t>
            </a:r>
            <a:r>
              <a:rPr lang="en-US" dirty="0" err="1" smtClean="0"/>
              <a:t>dist(A,B</a:t>
            </a:r>
            <a:r>
              <a:rPr lang="en-US" dirty="0" smtClean="0"/>
              <a:t>) is large</a:t>
            </a:r>
          </a:p>
          <a:p>
            <a:pPr>
              <a:buFont typeface="Arial"/>
              <a:buChar char="•"/>
            </a:pPr>
            <a:r>
              <a:rPr lang="en-US" dirty="0" smtClean="0"/>
              <a:t> </a:t>
            </a:r>
            <a:r>
              <a:rPr lang="en-US" dirty="0" smtClean="0">
                <a:solidFill>
                  <a:srgbClr val="0000FF"/>
                </a:solidFill>
              </a:rPr>
              <a:t>Geodesic distance </a:t>
            </a:r>
            <a:r>
              <a:rPr lang="en-US" dirty="0" smtClean="0"/>
              <a:t>is one candidate, but </a:t>
            </a:r>
            <a:r>
              <a:rPr lang="en-US" dirty="0" smtClean="0">
                <a:solidFill>
                  <a:srgbClr val="FF0000"/>
                </a:solidFill>
              </a:rPr>
              <a:t>hard to compute </a:t>
            </a:r>
            <a:r>
              <a:rPr lang="en-US" dirty="0" smtClean="0"/>
              <a:t>and </a:t>
            </a:r>
            <a:r>
              <a:rPr lang="en-US" dirty="0" smtClean="0">
                <a:solidFill>
                  <a:srgbClr val="FF0000"/>
                </a:solidFill>
              </a:rPr>
              <a:t>sensitive to noise </a:t>
            </a:r>
          </a:p>
          <a:p>
            <a:pPr>
              <a:buFont typeface="Arial"/>
              <a:buChar char="•"/>
            </a:pPr>
            <a:r>
              <a:rPr lang="en-US" dirty="0" smtClean="0"/>
              <a:t> Any other distance with such properties but </a:t>
            </a:r>
            <a:r>
              <a:rPr lang="en-US" dirty="0" smtClean="0">
                <a:solidFill>
                  <a:srgbClr val="008000"/>
                </a:solidFill>
              </a:rPr>
              <a:t>robust to stochastic noise</a:t>
            </a:r>
            <a:r>
              <a:rPr lang="en-US" dirty="0" smtClean="0"/>
              <a:t>? </a:t>
            </a:r>
          </a:p>
          <a:p>
            <a:pPr>
              <a:buFont typeface="Arial"/>
              <a:buChar cha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609600" y="3581400"/>
            <a:ext cx="7772400" cy="2362200"/>
          </a:xfrm>
        </p:spPr>
        <p:txBody>
          <a:bodyPr>
            <a:normAutofit fontScale="85000" lnSpcReduction="20000"/>
          </a:bodyPr>
          <a:lstStyle/>
          <a:p>
            <a:pPr eaLnBrk="1" hangingPunct="1"/>
            <a:r>
              <a:rPr lang="en-US" altLang="zh-CN" smtClean="0"/>
              <a:t>One graph min-cut given by second largest right eigenvector of T</a:t>
            </a:r>
          </a:p>
          <a:p>
            <a:pPr eaLnBrk="1" hangingPunct="1"/>
            <a:r>
              <a:rPr lang="en-US" altLang="zh-CN" smtClean="0"/>
              <a:t>n=8, </a:t>
            </a:r>
          </a:p>
          <a:p>
            <a:pPr lvl="1" eaLnBrk="1" hangingPunct="1"/>
            <a:r>
              <a:rPr lang="en-US" altLang="zh-CN" smtClean="0"/>
              <a:t> v</a:t>
            </a:r>
            <a:r>
              <a:rPr lang="en-US" altLang="zh-CN" baseline="-25000" smtClean="0"/>
              <a:t>2</a:t>
            </a:r>
            <a:r>
              <a:rPr lang="en-US" altLang="zh-CN" smtClean="0"/>
              <a:t>=[0.4714    0.4247    0.2939    0.1049   -0.1049   -0.2939   -0.4247   -0.4714]</a:t>
            </a:r>
          </a:p>
          <a:p>
            <a:pPr lvl="1" eaLnBrk="1" hangingPunct="1"/>
            <a:r>
              <a:rPr lang="en-US" altLang="zh-CN" smtClean="0"/>
              <a:t>Eigenvalue is 0.9010</a:t>
            </a:r>
          </a:p>
        </p:txBody>
      </p:sp>
      <p:sp>
        <p:nvSpPr>
          <p:cNvPr id="26627" name="Rectangle 3"/>
          <p:cNvSpPr>
            <a:spLocks noGrp="1" noChangeArrowheads="1"/>
          </p:cNvSpPr>
          <p:nvPr>
            <p:ph type="title"/>
          </p:nvPr>
        </p:nvSpPr>
        <p:spPr>
          <a:xfrm>
            <a:off x="762000" y="228600"/>
            <a:ext cx="7772400" cy="1143000"/>
          </a:xfrm>
          <a:noFill/>
        </p:spPr>
        <p:txBody>
          <a:bodyPr/>
          <a:lstStyle/>
          <a:p>
            <a:pPr eaLnBrk="1" hangingPunct="1"/>
            <a:r>
              <a:rPr lang="en-US" altLang="zh-CN" smtClean="0">
                <a:solidFill>
                  <a:srgbClr val="0D30FF"/>
                </a:solidFill>
                <a:latin typeface="Comic Sans MS" charset="0"/>
              </a:rPr>
              <a:t>Example I</a:t>
            </a:r>
            <a:endParaRPr lang="en-US" smtClean="0"/>
          </a:p>
        </p:txBody>
      </p:sp>
      <p:cxnSp>
        <p:nvCxnSpPr>
          <p:cNvPr id="26628" name="Straight Connector 5"/>
          <p:cNvCxnSpPr>
            <a:cxnSpLocks noChangeShapeType="1"/>
          </p:cNvCxnSpPr>
          <p:nvPr/>
        </p:nvCxnSpPr>
        <p:spPr bwMode="auto">
          <a:xfrm>
            <a:off x="1295400" y="2362200"/>
            <a:ext cx="6172200" cy="1588"/>
          </a:xfrm>
          <a:prstGeom prst="line">
            <a:avLst/>
          </a:prstGeom>
          <a:noFill/>
          <a:ln w="9525">
            <a:solidFill>
              <a:schemeClr val="tx1"/>
            </a:solidFill>
            <a:round/>
            <a:headEnd/>
            <a:tailEnd/>
          </a:ln>
        </p:spPr>
      </p:cxnSp>
      <p:sp>
        <p:nvSpPr>
          <p:cNvPr id="26629" name="Smiley Face 6"/>
          <p:cNvSpPr>
            <a:spLocks noChangeArrowheads="1"/>
          </p:cNvSpPr>
          <p:nvPr/>
        </p:nvSpPr>
        <p:spPr bwMode="auto">
          <a:xfrm>
            <a:off x="11430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30" name="Smiley Face 7"/>
          <p:cNvSpPr>
            <a:spLocks noChangeArrowheads="1"/>
          </p:cNvSpPr>
          <p:nvPr/>
        </p:nvSpPr>
        <p:spPr bwMode="auto">
          <a:xfrm>
            <a:off x="19812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31" name="Smiley Face 8"/>
          <p:cNvSpPr>
            <a:spLocks noChangeArrowheads="1"/>
          </p:cNvSpPr>
          <p:nvPr/>
        </p:nvSpPr>
        <p:spPr bwMode="auto">
          <a:xfrm>
            <a:off x="28194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32" name="Smiley Face 9"/>
          <p:cNvSpPr>
            <a:spLocks noChangeArrowheads="1"/>
          </p:cNvSpPr>
          <p:nvPr/>
        </p:nvSpPr>
        <p:spPr bwMode="auto">
          <a:xfrm>
            <a:off x="3657600" y="2133600"/>
            <a:ext cx="381000" cy="381000"/>
          </a:xfrm>
          <a:prstGeom prst="smileyFace">
            <a:avLst>
              <a:gd name="adj" fmla="val 4653"/>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1" name="Smiley Face 10"/>
          <p:cNvSpPr/>
          <p:nvPr/>
        </p:nvSpPr>
        <p:spPr bwMode="auto">
          <a:xfrm>
            <a:off x="44958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12" name="Smiley Face 11"/>
          <p:cNvSpPr/>
          <p:nvPr/>
        </p:nvSpPr>
        <p:spPr bwMode="auto">
          <a:xfrm>
            <a:off x="54102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13" name="Smiley Face 12"/>
          <p:cNvSpPr/>
          <p:nvPr/>
        </p:nvSpPr>
        <p:spPr bwMode="auto">
          <a:xfrm>
            <a:off x="62484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14" name="Smiley Face 13"/>
          <p:cNvSpPr/>
          <p:nvPr/>
        </p:nvSpPr>
        <p:spPr bwMode="auto">
          <a:xfrm>
            <a:off x="7162800" y="2133600"/>
            <a:ext cx="381000" cy="381000"/>
          </a:xfrm>
          <a:prstGeom prst="smileyFac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prstTxWarp prst="textNoShape">
              <a:avLst/>
            </a:prstTxWarp>
          </a:bodyPr>
          <a:lstStyle/>
          <a:p>
            <a:pPr>
              <a:defRPr/>
            </a:pPr>
            <a:endParaRPr lang="en-US"/>
          </a:p>
        </p:txBody>
      </p:sp>
      <p:sp>
        <p:nvSpPr>
          <p:cNvPr id="26637" name="Curved Down Arrow 16"/>
          <p:cNvSpPr>
            <a:spLocks noChangeArrowheads="1"/>
          </p:cNvSpPr>
          <p:nvPr/>
        </p:nvSpPr>
        <p:spPr bwMode="auto">
          <a:xfrm>
            <a:off x="1295400" y="1600200"/>
            <a:ext cx="914400" cy="381000"/>
          </a:xfrm>
          <a:prstGeom prst="curvedDown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38" name="Curved Up Arrow 18"/>
          <p:cNvSpPr>
            <a:spLocks noChangeArrowheads="1"/>
          </p:cNvSpPr>
          <p:nvPr/>
        </p:nvSpPr>
        <p:spPr bwMode="auto">
          <a:xfrm flipH="1">
            <a:off x="1295400" y="2667000"/>
            <a:ext cx="914400" cy="304800"/>
          </a:xfrm>
          <a:prstGeom prst="curvedUpArrow">
            <a:avLst>
              <a:gd name="adj1" fmla="val 25000"/>
              <a:gd name="adj2" fmla="val 50000"/>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39" name="Curved Up Arrow 19"/>
          <p:cNvSpPr>
            <a:spLocks noChangeArrowheads="1"/>
          </p:cNvSpPr>
          <p:nvPr/>
        </p:nvSpPr>
        <p:spPr bwMode="auto">
          <a:xfrm>
            <a:off x="2209800" y="2667000"/>
            <a:ext cx="838200" cy="304800"/>
          </a:xfrm>
          <a:prstGeom prst="curvedUpArrow">
            <a:avLst>
              <a:gd name="adj1" fmla="val 24992"/>
              <a:gd name="adj2" fmla="val 49997"/>
              <a:gd name="adj3" fmla="val 25000"/>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6640" name="TextBox 20"/>
          <p:cNvSpPr txBox="1">
            <a:spLocks noChangeArrowheads="1"/>
          </p:cNvSpPr>
          <p:nvPr/>
        </p:nvSpPr>
        <p:spPr bwMode="auto">
          <a:xfrm>
            <a:off x="1600200" y="1143000"/>
            <a:ext cx="298450" cy="830263"/>
          </a:xfrm>
          <a:prstGeom prst="rect">
            <a:avLst/>
          </a:prstGeom>
          <a:noFill/>
          <a:ln w="9525">
            <a:noFill/>
            <a:miter lim="800000"/>
            <a:headEnd/>
            <a:tailEnd/>
          </a:ln>
        </p:spPr>
        <p:txBody>
          <a:bodyPr>
            <a:prstTxWarp prst="textNoShape">
              <a:avLst/>
            </a:prstTxWarp>
            <a:spAutoFit/>
          </a:bodyPr>
          <a:lstStyle/>
          <a:p>
            <a:r>
              <a:rPr lang="en-US" baseline="0"/>
              <a:t>1</a:t>
            </a:r>
          </a:p>
        </p:txBody>
      </p:sp>
      <p:sp>
        <p:nvSpPr>
          <p:cNvPr id="26641" name="TextBox 21"/>
          <p:cNvSpPr txBox="1">
            <a:spLocks noChangeArrowheads="1"/>
          </p:cNvSpPr>
          <p:nvPr/>
        </p:nvSpPr>
        <p:spPr bwMode="auto">
          <a:xfrm>
            <a:off x="1524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
        <p:nvSpPr>
          <p:cNvPr id="26642" name="TextBox 22"/>
          <p:cNvSpPr txBox="1">
            <a:spLocks noChangeArrowheads="1"/>
          </p:cNvSpPr>
          <p:nvPr/>
        </p:nvSpPr>
        <p:spPr bwMode="auto">
          <a:xfrm>
            <a:off x="2286000" y="3124200"/>
            <a:ext cx="612775" cy="461963"/>
          </a:xfrm>
          <a:prstGeom prst="rect">
            <a:avLst/>
          </a:prstGeom>
          <a:noFill/>
          <a:ln w="9525">
            <a:noFill/>
            <a:miter lim="800000"/>
            <a:headEnd/>
            <a:tailEnd/>
          </a:ln>
        </p:spPr>
        <p:txBody>
          <a:bodyPr wrap="none">
            <a:prstTxWarp prst="textNoShape">
              <a:avLst/>
            </a:prstTxWarp>
            <a:spAutoFit/>
          </a:bodyPr>
          <a:lstStyle/>
          <a:p>
            <a:r>
              <a:rPr lang="en-US" baseline="0"/>
              <a:t>1/2</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Connections </a:t>
            </a:r>
            <a:r>
              <a:rPr lang="en-US" dirty="0" smtClean="0">
                <a:solidFill>
                  <a:srgbClr val="0000FF"/>
                </a:solidFill>
                <a:latin typeface="Comic Sans MS"/>
              </a:rPr>
              <a:t>to Manifold Learning</a:t>
            </a:r>
            <a:endParaRPr lang="en-US" dirty="0">
              <a:solidFill>
                <a:srgbClr val="0000FF"/>
              </a:solidFill>
              <a:latin typeface="Comic Sans MS"/>
            </a:endParaRPr>
          </a:p>
        </p:txBody>
      </p:sp>
      <p:pic>
        <p:nvPicPr>
          <p:cNvPr id="6" name="Content Placeholder 5" descr="Belkin_11.pdf"/>
          <p:cNvPicPr>
            <a:picLocks noGrp="1" noChangeAspect="1"/>
          </p:cNvPicPr>
          <p:nvPr>
            <p:ph idx="1"/>
          </p:nvPr>
        </p:nvPicPr>
        <mc:AlternateContent>
          <mc:Choice xmlns:ma="http://schemas.microsoft.com/office/mac/drawingml/2008/main" Requires="ma">
            <p:blipFill>
              <a:blip r:embed="rId2"/>
              <a:srcRect l="-4496" r="-4496"/>
              <a:stretch>
                <a:fillRect/>
              </a:stretch>
            </p:blipFill>
          </mc:Choice>
          <mc:Fallback>
            <p:blipFill>
              <a:blip r:embed="rId3"/>
              <a:srcRect l="-4496" r="-4496"/>
              <a:stretch>
                <a:fillRect/>
              </a:stretch>
            </p:blipFill>
          </mc:Fallback>
        </mc:AlternateConten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1676401"/>
            <a:ext cx="7772400" cy="1924050"/>
          </a:xfrm>
        </p:spPr>
        <p:txBody>
          <a:bodyPr>
            <a:normAutofit fontScale="90000"/>
          </a:bodyPr>
          <a:lstStyle/>
          <a:p>
            <a:r>
              <a:rPr lang="en-US" dirty="0" smtClean="0">
                <a:solidFill>
                  <a:srgbClr val="0000FF"/>
                </a:solidFill>
                <a:latin typeface="Comic Sans MS"/>
              </a:rPr>
              <a:t>All you </a:t>
            </a:r>
            <a:r>
              <a:rPr lang="en-US" dirty="0" err="1" smtClean="0">
                <a:solidFill>
                  <a:srgbClr val="0000FF"/>
                </a:solidFill>
                <a:latin typeface="Comic Sans MS"/>
              </a:rPr>
              <a:t>wanna</a:t>
            </a:r>
            <a:r>
              <a:rPr lang="en-US" dirty="0" smtClean="0">
                <a:solidFill>
                  <a:srgbClr val="0000FF"/>
                </a:solidFill>
                <a:latin typeface="Comic Sans MS"/>
              </a:rPr>
              <a:t> know about differential geometry but were afraid to ask, in 9 easy slides</a:t>
            </a:r>
            <a:endParaRPr lang="en-US" dirty="0">
              <a:solidFill>
                <a:srgbClr val="0000FF"/>
              </a:solidFill>
              <a:latin typeface="Comic Sans MS"/>
            </a:endParaRPr>
          </a:p>
        </p:txBody>
      </p:sp>
      <p:sp>
        <p:nvSpPr>
          <p:cNvPr id="8" name="Subtitle 7"/>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solidFill>
                  <a:srgbClr val="0000FF"/>
                </a:solidFill>
                <a:latin typeface="Comic Sans MS"/>
              </a:rPr>
              <a:t>Embeded</a:t>
            </a:r>
            <a:r>
              <a:rPr lang="en-US" altLang="zh-CN" dirty="0" smtClean="0">
                <a:solidFill>
                  <a:srgbClr val="0000FF"/>
                </a:solidFill>
                <a:latin typeface="Comic Sans MS"/>
              </a:rPr>
              <a:t> Manifolds</a:t>
            </a:r>
            <a:endParaRPr lang="en-US" dirty="0">
              <a:solidFill>
                <a:srgbClr val="0000FF"/>
              </a:solidFill>
              <a:latin typeface="Comic Sans MS"/>
            </a:endParaRPr>
          </a:p>
        </p:txBody>
      </p:sp>
      <p:pic>
        <p:nvPicPr>
          <p:cNvPr id="7" name="Content Placeholder 6" descr="Belkin_01.pdf"/>
          <p:cNvPicPr>
            <a:picLocks noGrp="1" noChangeAspect="1"/>
          </p:cNvPicPr>
          <p:nvPr>
            <p:ph idx="1"/>
          </p:nvPr>
        </p:nvPicPr>
        <mc:AlternateContent>
          <mc:Choice xmlns:ma="http://schemas.microsoft.com/office/mac/drawingml/2008/main" Requires="ma">
            <p:blipFill>
              <a:blip r:embed="rId2"/>
              <a:srcRect l="-11982" r="-11982"/>
              <a:stretch>
                <a:fillRect/>
              </a:stretch>
            </p:blipFill>
          </mc:Choice>
          <mc:Fallback>
            <p:blipFill>
              <a:blip r:embed="rId3"/>
              <a:srcRect l="-11982" r="-11982"/>
              <a:stretch>
                <a:fillRect/>
              </a:stretch>
            </p:blipFill>
          </mc:Fallback>
        </mc:AlternateConten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Tangent Space</a:t>
            </a:r>
            <a:endParaRPr lang="en-US" dirty="0">
              <a:solidFill>
                <a:srgbClr val="0000FF"/>
              </a:solidFill>
              <a:latin typeface="Comic Sans MS"/>
            </a:endParaRPr>
          </a:p>
        </p:txBody>
      </p:sp>
      <p:pic>
        <p:nvPicPr>
          <p:cNvPr id="5" name="Content Placeholder 4" descr="Belkin_02.pdf"/>
          <p:cNvPicPr>
            <a:picLocks noGrp="1" noChangeAspect="1"/>
          </p:cNvPicPr>
          <p:nvPr>
            <p:ph idx="1"/>
          </p:nvPr>
        </p:nvPicPr>
        <mc:AlternateContent>
          <mc:Choice xmlns:ma="http://schemas.microsoft.com/office/mac/drawingml/2008/main" Requires="ma">
            <p:blipFill>
              <a:blip r:embed="rId2"/>
              <a:srcRect l="-10133" r="-10133"/>
              <a:stretch>
                <a:fillRect/>
              </a:stretch>
            </p:blipFill>
          </mc:Choice>
          <mc:Fallback>
            <p:blipFill>
              <a:blip r:embed="rId3"/>
              <a:srcRect l="-10133" r="-10133"/>
              <a:stretch>
                <a:fillRect/>
              </a:stretch>
            </p:blipFill>
          </mc:Fallback>
        </mc:AlternateConten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Tangent Vectors and Curves</a:t>
            </a:r>
            <a:endParaRPr lang="en-US" dirty="0">
              <a:solidFill>
                <a:srgbClr val="0000FF"/>
              </a:solidFill>
              <a:latin typeface="Comic Sans MS"/>
            </a:endParaRPr>
          </a:p>
        </p:txBody>
      </p:sp>
      <p:pic>
        <p:nvPicPr>
          <p:cNvPr id="6" name="Content Placeholder 5" descr="Belkin_03.pdf"/>
          <p:cNvPicPr>
            <a:picLocks noGrp="1" noChangeAspect="1"/>
          </p:cNvPicPr>
          <p:nvPr>
            <p:ph idx="1"/>
          </p:nvPr>
        </p:nvPicPr>
        <mc:AlternateContent>
          <mc:Choice xmlns:ma="http://schemas.microsoft.com/office/mac/drawingml/2008/main" Requires="ma">
            <p:blipFill>
              <a:blip r:embed="rId2"/>
              <a:srcRect l="-7792" r="-7792"/>
              <a:stretch>
                <a:fillRect/>
              </a:stretch>
            </p:blipFill>
          </mc:Choice>
          <mc:Fallback>
            <p:blipFill>
              <a:blip r:embed="rId3"/>
              <a:srcRect l="-7792" r="-7792"/>
              <a:stretch>
                <a:fillRect/>
              </a:stretch>
            </p:blipFill>
          </mc:Fallback>
        </mc:AlternateConten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Riemannian Geometry</a:t>
            </a:r>
            <a:endParaRPr lang="en-US" dirty="0">
              <a:solidFill>
                <a:srgbClr val="0000FF"/>
              </a:solidFill>
              <a:latin typeface="Comic Sans MS"/>
            </a:endParaRPr>
          </a:p>
        </p:txBody>
      </p:sp>
      <p:pic>
        <p:nvPicPr>
          <p:cNvPr id="6" name="Content Placeholder 5" descr="Belkin_05.pdf"/>
          <p:cNvPicPr>
            <a:picLocks noGrp="1" noChangeAspect="1"/>
          </p:cNvPicPr>
          <p:nvPr>
            <p:ph idx="1"/>
          </p:nvPr>
        </p:nvPicPr>
        <mc:AlternateContent>
          <mc:Choice xmlns:ma="http://schemas.microsoft.com/office/mac/drawingml/2008/main" Requires="ma">
            <p:blipFill>
              <a:blip r:embed="rId2"/>
              <a:srcRect l="-11751" r="-11751"/>
              <a:stretch>
                <a:fillRect/>
              </a:stretch>
            </p:blipFill>
          </mc:Choice>
          <mc:Fallback>
            <p:blipFill>
              <a:blip r:embed="rId3"/>
              <a:srcRect l="-11751" r="-11751"/>
              <a:stretch>
                <a:fillRect/>
              </a:stretch>
            </p:blipFill>
          </mc:Fallback>
        </mc:AlternateConten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Geodesics</a:t>
            </a:r>
            <a:endParaRPr lang="en-US" dirty="0">
              <a:solidFill>
                <a:srgbClr val="0000FF"/>
              </a:solidFill>
              <a:latin typeface="Comic Sans MS"/>
            </a:endParaRPr>
          </a:p>
        </p:txBody>
      </p:sp>
      <p:pic>
        <p:nvPicPr>
          <p:cNvPr id="5" name="Content Placeholder 4" descr="Belkin_06.pdf"/>
          <p:cNvPicPr>
            <a:picLocks noGrp="1" noChangeAspect="1"/>
          </p:cNvPicPr>
          <p:nvPr>
            <p:ph idx="1"/>
          </p:nvPr>
        </p:nvPicPr>
        <mc:AlternateContent>
          <mc:Choice xmlns:ma="http://schemas.microsoft.com/office/mac/drawingml/2008/main" Requires="ma">
            <p:blipFill>
              <a:blip r:embed="rId2"/>
              <a:srcRect l="-8961" r="-8961"/>
              <a:stretch>
                <a:fillRect/>
              </a:stretch>
            </p:blipFill>
          </mc:Choice>
          <mc:Fallback>
            <p:blipFill>
              <a:blip r:embed="rId3"/>
              <a:srcRect l="-8961" r="-8961"/>
              <a:stretch>
                <a:fillRect/>
              </a:stretch>
            </p:blipFill>
          </mc:Fallback>
        </mc:AlternateConten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Gradients</a:t>
            </a:r>
            <a:endParaRPr lang="en-US" dirty="0">
              <a:solidFill>
                <a:srgbClr val="0000FF"/>
              </a:solidFill>
              <a:latin typeface="Comic Sans MS"/>
            </a:endParaRPr>
          </a:p>
        </p:txBody>
      </p:sp>
      <p:pic>
        <p:nvPicPr>
          <p:cNvPr id="6" name="Content Placeholder 5" descr="Belkin_07.pdf"/>
          <p:cNvPicPr>
            <a:picLocks noGrp="1" noChangeAspect="1"/>
          </p:cNvPicPr>
          <p:nvPr>
            <p:ph idx="1"/>
          </p:nvPr>
        </p:nvPicPr>
        <mc:AlternateContent>
          <mc:Choice xmlns:ma="http://schemas.microsoft.com/office/mac/drawingml/2008/main" Requires="ma">
            <p:blipFill>
              <a:blip r:embed="rId2"/>
              <a:srcRect l="-14381" r="-14381"/>
              <a:stretch>
                <a:fillRect/>
              </a:stretch>
            </p:blipFill>
          </mc:Choice>
          <mc:Fallback>
            <p:blipFill>
              <a:blip r:embed="rId3"/>
              <a:srcRect l="-14381" r="-14381"/>
              <a:stretch>
                <a:fillRect/>
              </a:stretch>
            </p:blipFill>
          </mc:Fallback>
        </mc:AlternateConten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solidFill>
                  <a:srgbClr val="0000FF"/>
                </a:solidFill>
                <a:latin typeface="Comic Sans MS"/>
              </a:rPr>
              <a:t>Tangent Vectors vs. Derivatives</a:t>
            </a:r>
            <a:endParaRPr lang="en-US" dirty="0">
              <a:solidFill>
                <a:srgbClr val="0000FF"/>
              </a:solidFill>
              <a:latin typeface="Comic Sans MS"/>
            </a:endParaRPr>
          </a:p>
        </p:txBody>
      </p:sp>
      <p:pic>
        <p:nvPicPr>
          <p:cNvPr id="5" name="Content Placeholder 4" descr="Belkin_04.pdf"/>
          <p:cNvPicPr>
            <a:picLocks noGrp="1" noChangeAspect="1"/>
          </p:cNvPicPr>
          <p:nvPr>
            <p:ph idx="1"/>
          </p:nvPr>
        </p:nvPicPr>
        <mc:AlternateContent>
          <mc:Choice xmlns:ma="http://schemas.microsoft.com/office/mac/drawingml/2008/main" Requires="ma">
            <p:blipFill>
              <a:blip r:embed="rId2"/>
              <a:srcRect l="-5574" r="-5574"/>
              <a:stretch>
                <a:fillRect/>
              </a:stretch>
            </p:blipFill>
          </mc:Choice>
          <mc:Fallback>
            <p:blipFill>
              <a:blip r:embed="rId3"/>
              <a:srcRect l="-5574" r="-5574"/>
              <a:stretch>
                <a:fillRect/>
              </a:stretch>
            </p:blipFill>
          </mc:Fallback>
        </mc:AlternateConten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Data Graph</a:t>
            </a:r>
            <a:endParaRPr lang="en-US" dirty="0">
              <a:solidFill>
                <a:srgbClr val="0000FF"/>
              </a:solidFill>
              <a:latin typeface="Comic Sans MS"/>
            </a:endParaRPr>
          </a:p>
        </p:txBody>
      </p:sp>
      <p:sp>
        <p:nvSpPr>
          <p:cNvPr id="4" name="Content Placeholder 3"/>
          <p:cNvSpPr>
            <a:spLocks noGrp="1"/>
          </p:cNvSpPr>
          <p:nvPr>
            <p:ph idx="1"/>
          </p:nvPr>
        </p:nvSpPr>
        <p:spPr/>
        <p:txBody>
          <a:bodyPr/>
          <a:lstStyle/>
          <a:p>
            <a:r>
              <a:rPr lang="en-US" dirty="0" smtClean="0"/>
              <a:t>Given </a:t>
            </a:r>
            <a:r>
              <a:rPr lang="en-US" i="1" dirty="0" err="1" smtClean="0"/>
              <a:t>n</a:t>
            </a:r>
            <a:r>
              <a:rPr lang="en-US" dirty="0" smtClean="0"/>
              <a:t> points </a:t>
            </a:r>
            <a:r>
              <a:rPr lang="en-US" i="1" dirty="0" smtClean="0"/>
              <a:t>x</a:t>
            </a:r>
            <a:r>
              <a:rPr lang="en-US" i="1" baseline="-25000" dirty="0" smtClean="0"/>
              <a:t>i</a:t>
            </a:r>
            <a:r>
              <a:rPr lang="en-US" dirty="0" smtClean="0"/>
              <a:t>, </a:t>
            </a:r>
            <a:r>
              <a:rPr lang="en-US" i="1" dirty="0" err="1" smtClean="0"/>
              <a:t>i</a:t>
            </a:r>
            <a:r>
              <a:rPr lang="en-US" dirty="0" smtClean="0"/>
              <a:t>=1,…,</a:t>
            </a:r>
            <a:r>
              <a:rPr lang="en-US" i="1" dirty="0" err="1" smtClean="0"/>
              <a:t>n</a:t>
            </a:r>
            <a:r>
              <a:rPr lang="en-US" dirty="0" smtClean="0"/>
              <a:t>, as vertices in </a:t>
            </a:r>
            <a:r>
              <a:rPr lang="en-US" i="1" dirty="0" smtClean="0"/>
              <a:t>V</a:t>
            </a:r>
          </a:p>
          <a:p>
            <a:r>
              <a:rPr lang="en-US" dirty="0" smtClean="0"/>
              <a:t>Similarity weight between </a:t>
            </a:r>
            <a:r>
              <a:rPr lang="en-US" i="1" dirty="0" smtClean="0"/>
              <a:t>x</a:t>
            </a:r>
            <a:r>
              <a:rPr lang="en-US" i="1" baseline="-25000" dirty="0" smtClean="0"/>
              <a:t>i</a:t>
            </a:r>
            <a:r>
              <a:rPr lang="en-US" dirty="0" smtClean="0"/>
              <a:t> and </a:t>
            </a:r>
            <a:r>
              <a:rPr lang="en-US" i="1" dirty="0" err="1" smtClean="0"/>
              <a:t>x</a:t>
            </a:r>
            <a:r>
              <a:rPr lang="en-US" i="1" baseline="-25000" dirty="0" err="1" smtClean="0"/>
              <a:t>j</a:t>
            </a:r>
            <a:r>
              <a:rPr lang="en-US" i="1" baseline="-25000" dirty="0" smtClean="0"/>
              <a:t> </a:t>
            </a:r>
            <a:r>
              <a:rPr lang="en-US" dirty="0" smtClean="0"/>
              <a:t>is </a:t>
            </a:r>
            <a:r>
              <a:rPr lang="en-US" i="1" dirty="0" err="1" smtClean="0"/>
              <a:t>w</a:t>
            </a:r>
            <a:r>
              <a:rPr lang="en-US" i="1" baseline="-25000" dirty="0" err="1" smtClean="0"/>
              <a:t>ij</a:t>
            </a:r>
            <a:r>
              <a:rPr lang="en-US" i="1" dirty="0" smtClean="0"/>
              <a:t>=</a:t>
            </a:r>
            <a:r>
              <a:rPr lang="en-US" i="1" dirty="0" err="1" smtClean="0"/>
              <a:t>w</a:t>
            </a:r>
            <a:r>
              <a:rPr lang="en-US" i="1" baseline="-25000" dirty="0" err="1" smtClean="0"/>
              <a:t>ji</a:t>
            </a:r>
            <a:r>
              <a:rPr lang="en-US" dirty="0" smtClean="0"/>
              <a:t>, </a:t>
            </a:r>
            <a:r>
              <a:rPr lang="en-US" dirty="0" smtClean="0"/>
              <a:t>e.g.</a:t>
            </a:r>
          </a:p>
          <a:p>
            <a:endParaRPr lang="en-US" dirty="0" smtClean="0"/>
          </a:p>
          <a:p>
            <a:endParaRPr lang="en-US" dirty="0" smtClean="0"/>
          </a:p>
          <a:p>
            <a:endParaRPr lang="en-US" dirty="0" smtClean="0"/>
          </a:p>
          <a:p>
            <a:r>
              <a:rPr lang="en-US" dirty="0" smtClean="0"/>
              <a:t>Undirected weighted graph </a:t>
            </a:r>
            <a:r>
              <a:rPr lang="en-US" i="1" dirty="0" smtClean="0"/>
              <a:t>G</a:t>
            </a:r>
            <a:r>
              <a:rPr lang="en-US" dirty="0" smtClean="0"/>
              <a:t>(</a:t>
            </a:r>
            <a:r>
              <a:rPr lang="en-US" i="1" dirty="0" smtClean="0"/>
              <a:t>V</a:t>
            </a:r>
            <a:r>
              <a:rPr lang="en-US" dirty="0" smtClean="0"/>
              <a:t>,</a:t>
            </a:r>
            <a:r>
              <a:rPr lang="en-US" i="1" dirty="0" smtClean="0"/>
              <a:t>E</a:t>
            </a:r>
            <a:r>
              <a:rPr lang="en-US" dirty="0" smtClean="0"/>
              <a:t>,</a:t>
            </a:r>
            <a:r>
              <a:rPr lang="en-US" i="1" dirty="0" smtClean="0"/>
              <a:t>W</a:t>
            </a:r>
            <a:r>
              <a:rPr lang="en-US" dirty="0" smtClean="0"/>
              <a:t>), W=(</a:t>
            </a:r>
            <a:r>
              <a:rPr lang="en-US" i="1" dirty="0" err="1" smtClean="0"/>
              <a:t>w</a:t>
            </a:r>
            <a:r>
              <a:rPr lang="en-US" i="1" baseline="-25000" dirty="0" err="1" smtClean="0"/>
              <a:t>ij</a:t>
            </a:r>
            <a:r>
              <a:rPr lang="en-US" dirty="0" smtClean="0"/>
              <a:t>)</a:t>
            </a:r>
          </a:p>
          <a:p>
            <a:pPr lvl="1"/>
            <a:endParaRPr lang="en-US" dirty="0" smtClean="0"/>
          </a:p>
        </p:txBody>
      </p:sp>
      <p:graphicFrame>
        <p:nvGraphicFramePr>
          <p:cNvPr id="6" name="Object 5"/>
          <p:cNvGraphicFramePr>
            <a:graphicFrameLocks noChangeAspect="1"/>
          </p:cNvGraphicFramePr>
          <p:nvPr/>
        </p:nvGraphicFramePr>
        <p:xfrm>
          <a:off x="2341053" y="3406148"/>
          <a:ext cx="4681537" cy="1231900"/>
        </p:xfrm>
        <a:graphic>
          <a:graphicData uri="http://schemas.openxmlformats.org/presentationml/2006/ole">
            <p:oleObj spid="_x0000_s144386" name="Equation" r:id="rId3" imgW="2171700" imgH="571500" progId="Equation.3">
              <p:embed/>
            </p:oleObj>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rgbClr val="0000FF"/>
                </a:solidFill>
                <a:latin typeface="Comic Sans MS"/>
              </a:rPr>
              <a:t>Exponential Maps</a:t>
            </a:r>
            <a:endParaRPr lang="en-US" dirty="0">
              <a:solidFill>
                <a:srgbClr val="0000FF"/>
              </a:solidFill>
              <a:latin typeface="Comic Sans MS"/>
            </a:endParaRPr>
          </a:p>
        </p:txBody>
      </p:sp>
      <p:pic>
        <p:nvPicPr>
          <p:cNvPr id="6" name="Content Placeholder 5" descr="Belkin_08.pdf"/>
          <p:cNvPicPr>
            <a:picLocks noGrp="1" noChangeAspect="1"/>
          </p:cNvPicPr>
          <p:nvPr>
            <p:ph idx="1"/>
          </p:nvPr>
        </p:nvPicPr>
        <mc:AlternateContent>
          <mc:Choice xmlns:ma="http://schemas.microsoft.com/office/mac/drawingml/2008/main" Requires="ma">
            <p:blipFill>
              <a:blip r:embed="rId2"/>
              <a:srcRect l="-4723" r="-4723"/>
              <a:stretch>
                <a:fillRect/>
              </a:stretch>
            </p:blipFill>
          </mc:Choice>
          <mc:Fallback>
            <p:blipFill>
              <a:blip r:embed="rId3"/>
              <a:srcRect l="-4723" r="-4723"/>
              <a:stretch>
                <a:fillRect/>
              </a:stretch>
            </p:blipFill>
          </mc:Fallback>
        </mc:AlternateConten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solidFill>
                  <a:srgbClr val="0000FF"/>
                </a:solidFill>
                <a:latin typeface="Comic Sans MS"/>
              </a:rPr>
              <a:t>Laplacian</a:t>
            </a:r>
            <a:r>
              <a:rPr lang="en-US" altLang="zh-CN" dirty="0" smtClean="0">
                <a:solidFill>
                  <a:srgbClr val="0000FF"/>
                </a:solidFill>
                <a:latin typeface="Comic Sans MS"/>
              </a:rPr>
              <a:t>-</a:t>
            </a:r>
            <a:r>
              <a:rPr lang="en-US" altLang="zh-CN" smtClean="0">
                <a:solidFill>
                  <a:srgbClr val="0000FF"/>
                </a:solidFill>
                <a:latin typeface="Comic Sans MS"/>
              </a:rPr>
              <a:t>Beltrami Operator</a:t>
            </a:r>
            <a:endParaRPr lang="en-US" dirty="0">
              <a:solidFill>
                <a:srgbClr val="0000FF"/>
              </a:solidFill>
              <a:latin typeface="Comic Sans MS"/>
            </a:endParaRPr>
          </a:p>
        </p:txBody>
      </p:sp>
      <p:pic>
        <p:nvPicPr>
          <p:cNvPr id="5" name="Content Placeholder 4" descr="Belkin_09.pdf"/>
          <p:cNvPicPr>
            <a:picLocks noGrp="1" noChangeAspect="1"/>
          </p:cNvPicPr>
          <p:nvPr>
            <p:ph idx="1"/>
          </p:nvPr>
        </p:nvPicPr>
        <mc:AlternateContent>
          <mc:Choice xmlns:ma="http://schemas.microsoft.com/office/mac/drawingml/2008/main" Requires="ma">
            <p:blipFill>
              <a:blip r:embed="rId2"/>
              <a:srcRect l="-4828" r="-4828"/>
              <a:stretch>
                <a:fillRect/>
              </a:stretch>
            </p:blipFill>
          </mc:Choice>
          <mc:Fallback>
            <p:blipFill>
              <a:blip r:embed="rId3"/>
              <a:srcRect l="-4828" r="-4828"/>
              <a:stretch>
                <a:fillRect/>
              </a:stretch>
            </p:blipFill>
          </mc:Fallback>
        </mc:AlternateConten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latin typeface="Comic Sans MS"/>
              </a:rPr>
              <a:t>Meta-Algorithm</a:t>
            </a: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FF0000"/>
                </a:solidFill>
              </a:rPr>
              <a:t>Construct a neighborhood graph</a:t>
            </a:r>
          </a:p>
          <a:p>
            <a:pPr marL="514350" indent="-514350">
              <a:buFont typeface="+mj-lt"/>
              <a:buAutoNum type="arabicPeriod"/>
            </a:pPr>
            <a:r>
              <a:rPr lang="en-US" dirty="0" smtClean="0">
                <a:solidFill>
                  <a:srgbClr val="FF0000"/>
                </a:solidFill>
              </a:rPr>
              <a:t>Construct a positive semi-definite kernel</a:t>
            </a:r>
          </a:p>
          <a:p>
            <a:pPr marL="514350" indent="-514350">
              <a:buFont typeface="+mj-lt"/>
              <a:buAutoNum type="arabicPeriod"/>
            </a:pPr>
            <a:r>
              <a:rPr lang="en-US" dirty="0" smtClean="0">
                <a:solidFill>
                  <a:srgbClr val="FF0000"/>
                </a:solidFill>
              </a:rPr>
              <a:t>Find the </a:t>
            </a:r>
            <a:r>
              <a:rPr lang="en-US" dirty="0" err="1" smtClean="0">
                <a:solidFill>
                  <a:srgbClr val="FF0000"/>
                </a:solidFill>
              </a:rPr>
              <a:t>eigen</a:t>
            </a:r>
            <a:r>
              <a:rPr lang="en-US" dirty="0" smtClean="0">
                <a:solidFill>
                  <a:srgbClr val="FF0000"/>
                </a:solidFill>
              </a:rPr>
              <a:t>-decomposition</a:t>
            </a:r>
            <a:endParaRPr lang="en-US" dirty="0">
              <a:solidFill>
                <a:srgbClr val="FF0000"/>
              </a:solidFill>
            </a:endParaRPr>
          </a:p>
        </p:txBody>
      </p:sp>
      <p:sp>
        <p:nvSpPr>
          <p:cNvPr id="4" name="Connector 3"/>
          <p:cNvSpPr/>
          <p:nvPr/>
        </p:nvSpPr>
        <p:spPr>
          <a:xfrm flipH="1">
            <a:off x="1219200" y="42672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nector 4"/>
          <p:cNvSpPr/>
          <p:nvPr/>
        </p:nvSpPr>
        <p:spPr>
          <a:xfrm flipH="1">
            <a:off x="2057400" y="40386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nector 5"/>
          <p:cNvSpPr/>
          <p:nvPr/>
        </p:nvSpPr>
        <p:spPr>
          <a:xfrm flipV="1">
            <a:off x="2895600" y="43434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nector 6"/>
          <p:cNvSpPr/>
          <p:nvPr/>
        </p:nvSpPr>
        <p:spPr>
          <a:xfrm flipH="1">
            <a:off x="990600" y="50292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nector 7"/>
          <p:cNvSpPr/>
          <p:nvPr/>
        </p:nvSpPr>
        <p:spPr>
          <a:xfrm>
            <a:off x="1828800" y="57150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nector 8"/>
          <p:cNvSpPr/>
          <p:nvPr/>
        </p:nvSpPr>
        <p:spPr>
          <a:xfrm>
            <a:off x="2819400" y="55626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nector 9"/>
          <p:cNvSpPr/>
          <p:nvPr/>
        </p:nvSpPr>
        <p:spPr>
          <a:xfrm>
            <a:off x="3200400" y="4876800"/>
            <a:ext cx="152400" cy="15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4" idx="6"/>
          </p:cNvCxnSpPr>
          <p:nvPr/>
        </p:nvCxnSpPr>
        <p:spPr>
          <a:xfrm rot="10800000" flipH="1">
            <a:off x="1219200" y="4114800"/>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4" idx="5"/>
            <a:endCxn id="7" idx="0"/>
          </p:cNvCxnSpPr>
          <p:nvPr/>
        </p:nvCxnSpPr>
        <p:spPr>
          <a:xfrm rot="5400000">
            <a:off x="838200" y="4625882"/>
            <a:ext cx="631918" cy="1747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7" idx="0"/>
            <a:endCxn id="8" idx="3"/>
          </p:cNvCxnSpPr>
          <p:nvPr/>
        </p:nvCxnSpPr>
        <p:spPr>
          <a:xfrm rot="16200000" flipH="1">
            <a:off x="1051018" y="5044982"/>
            <a:ext cx="815882" cy="784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H="1">
            <a:off x="2362200" y="3886200"/>
            <a:ext cx="327118" cy="784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6" idx="7"/>
            <a:endCxn id="10" idx="0"/>
          </p:cNvCxnSpPr>
          <p:nvPr/>
        </p:nvCxnSpPr>
        <p:spPr>
          <a:xfrm rot="16200000" flipH="1">
            <a:off x="2949482" y="4549682"/>
            <a:ext cx="403318" cy="2509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0" idx="0"/>
            <a:endCxn id="9" idx="6"/>
          </p:cNvCxnSpPr>
          <p:nvPr/>
        </p:nvCxnSpPr>
        <p:spPr>
          <a:xfrm rot="16200000" flipH="1" flipV="1">
            <a:off x="2743200" y="5105400"/>
            <a:ext cx="7620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9" idx="3"/>
            <a:endCxn id="8" idx="5"/>
          </p:cNvCxnSpPr>
          <p:nvPr/>
        </p:nvCxnSpPr>
        <p:spPr>
          <a:xfrm rot="5400000">
            <a:off x="2324100" y="5327464"/>
            <a:ext cx="152400" cy="88283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6" idx="0"/>
            <a:endCxn id="9" idx="7"/>
          </p:cNvCxnSpPr>
          <p:nvPr/>
        </p:nvCxnSpPr>
        <p:spPr>
          <a:xfrm rot="5400000">
            <a:off x="2416082" y="5029200"/>
            <a:ext cx="1089118" cy="22318"/>
          </a:xfrm>
          <a:prstGeom prst="line">
            <a:avLst/>
          </a:prstGeom>
        </p:spPr>
        <p:style>
          <a:lnRef idx="2">
            <a:schemeClr val="accent1"/>
          </a:lnRef>
          <a:fillRef idx="0">
            <a:schemeClr val="accent1"/>
          </a:fillRef>
          <a:effectRef idx="1">
            <a:schemeClr val="accent1"/>
          </a:effectRef>
          <a:fontRef idx="minor">
            <a:schemeClr val="tx1"/>
          </a:fontRef>
        </p:style>
      </p:cxnSp>
      <p:sp>
        <p:nvSpPr>
          <p:cNvPr id="31" name="Right Arrow 30"/>
          <p:cNvSpPr/>
          <p:nvPr/>
        </p:nvSpPr>
        <p:spPr>
          <a:xfrm>
            <a:off x="3657600" y="49530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495800" y="4953000"/>
            <a:ext cx="851916" cy="369332"/>
          </a:xfrm>
          <a:prstGeom prst="rect">
            <a:avLst/>
          </a:prstGeom>
          <a:noFill/>
        </p:spPr>
        <p:txBody>
          <a:bodyPr wrap="none" rtlCol="0">
            <a:spAutoFit/>
          </a:bodyPr>
          <a:lstStyle/>
          <a:p>
            <a:r>
              <a:rPr lang="en-US" dirty="0" smtClean="0"/>
              <a:t>Kernel</a:t>
            </a:r>
            <a:endParaRPr lang="en-US" dirty="0"/>
          </a:p>
        </p:txBody>
      </p:sp>
      <p:sp>
        <p:nvSpPr>
          <p:cNvPr id="33" name="Right Arrow 32"/>
          <p:cNvSpPr/>
          <p:nvPr/>
        </p:nvSpPr>
        <p:spPr>
          <a:xfrm>
            <a:off x="5562600" y="49530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6553200" y="4953000"/>
            <a:ext cx="1172466" cy="369332"/>
          </a:xfrm>
          <a:prstGeom prst="rect">
            <a:avLst/>
          </a:prstGeom>
          <a:noFill/>
        </p:spPr>
        <p:txBody>
          <a:bodyPr wrap="none" rtlCol="0">
            <a:spAutoFit/>
          </a:bodyPr>
          <a:lstStyle/>
          <a:p>
            <a:r>
              <a:rPr lang="en-US" dirty="0" smtClean="0"/>
              <a:t>Spectrum</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Recall: MDS</a:t>
            </a:r>
            <a:endParaRPr lang="en-US" dirty="0">
              <a:solidFill>
                <a:srgbClr val="0000FF"/>
              </a:solidFill>
              <a:latin typeface="Comic Sans MS"/>
            </a:endParaRPr>
          </a:p>
        </p:txBody>
      </p:sp>
      <p:sp>
        <p:nvSpPr>
          <p:cNvPr id="4" name="Content Placeholder 3"/>
          <p:cNvSpPr>
            <a:spLocks noGrp="1"/>
          </p:cNvSpPr>
          <p:nvPr>
            <p:ph idx="1"/>
          </p:nvPr>
        </p:nvSpPr>
        <p:spPr>
          <a:xfrm>
            <a:off x="304800" y="1600200"/>
            <a:ext cx="8686800" cy="4525963"/>
          </a:xfrm>
        </p:spPr>
        <p:txBody>
          <a:bodyPr/>
          <a:lstStyle/>
          <a:p>
            <a:r>
              <a:rPr lang="en-US" dirty="0" smtClean="0"/>
              <a:t>Idea: </a:t>
            </a:r>
            <a:r>
              <a:rPr lang="en-US" dirty="0" smtClean="0">
                <a:solidFill>
                  <a:srgbClr val="FF0000"/>
                </a:solidFill>
              </a:rPr>
              <a:t>Distances -&gt; Inner Products -&gt; Embedding</a:t>
            </a:r>
          </a:p>
          <a:p>
            <a:r>
              <a:rPr lang="en-US" dirty="0" smtClean="0"/>
              <a:t>Inner Product:</a:t>
            </a:r>
          </a:p>
          <a:p>
            <a:endParaRPr lang="en-US" dirty="0" smtClean="0"/>
          </a:p>
          <a:p>
            <a:endParaRPr lang="en-US" dirty="0" smtClean="0"/>
          </a:p>
          <a:p>
            <a:endParaRPr lang="en-US" dirty="0" smtClean="0"/>
          </a:p>
          <a:p>
            <a:endParaRPr lang="en-US" dirty="0" smtClean="0"/>
          </a:p>
          <a:p>
            <a:r>
              <a:rPr lang="en-US" i="1" dirty="0" smtClean="0"/>
              <a:t>K</a:t>
            </a:r>
            <a:r>
              <a:rPr lang="en-US" dirty="0" smtClean="0"/>
              <a:t> is positive semi-definite with </a:t>
            </a:r>
          </a:p>
          <a:p>
            <a:endParaRPr lang="en-US" dirty="0"/>
          </a:p>
        </p:txBody>
      </p:sp>
      <p:graphicFrame>
        <p:nvGraphicFramePr>
          <p:cNvPr id="6" name="Object 5"/>
          <p:cNvGraphicFramePr>
            <a:graphicFrameLocks noChangeAspect="1"/>
          </p:cNvGraphicFramePr>
          <p:nvPr/>
        </p:nvGraphicFramePr>
        <p:xfrm>
          <a:off x="2743200" y="2819400"/>
          <a:ext cx="4323347" cy="533400"/>
        </p:xfrm>
        <a:graphic>
          <a:graphicData uri="http://schemas.openxmlformats.org/presentationml/2006/ole">
            <p:oleObj spid="_x0000_s82946" name="Equation" r:id="rId3" imgW="1955800" imgH="241300" progId="Equation.3">
              <p:embed/>
            </p:oleObj>
          </a:graphicData>
        </a:graphic>
      </p:graphicFrame>
      <p:graphicFrame>
        <p:nvGraphicFramePr>
          <p:cNvPr id="7" name="Object 6"/>
          <p:cNvGraphicFramePr>
            <a:graphicFrameLocks noChangeAspect="1"/>
          </p:cNvGraphicFramePr>
          <p:nvPr/>
        </p:nvGraphicFramePr>
        <p:xfrm>
          <a:off x="3230563" y="3429000"/>
          <a:ext cx="2682875" cy="487363"/>
        </p:xfrm>
        <a:graphic>
          <a:graphicData uri="http://schemas.openxmlformats.org/presentationml/2006/ole">
            <p:oleObj spid="_x0000_s82947" name="Equation" r:id="rId4" imgW="1257300" imgH="228600" progId="Equation.3">
              <p:embed/>
            </p:oleObj>
          </a:graphicData>
        </a:graphic>
      </p:graphicFrame>
      <p:graphicFrame>
        <p:nvGraphicFramePr>
          <p:cNvPr id="8" name="Object 7"/>
          <p:cNvGraphicFramePr>
            <a:graphicFrameLocks noChangeAspect="1"/>
          </p:cNvGraphicFramePr>
          <p:nvPr/>
        </p:nvGraphicFramePr>
        <p:xfrm>
          <a:off x="2730500" y="3962400"/>
          <a:ext cx="4271963" cy="762000"/>
        </p:xfrm>
        <a:graphic>
          <a:graphicData uri="http://schemas.openxmlformats.org/presentationml/2006/ole">
            <p:oleObj spid="_x0000_s82948" name="Equation" r:id="rId5" imgW="1993900" imgH="355600" progId="Equation.3">
              <p:embed/>
            </p:oleObj>
          </a:graphicData>
        </a:graphic>
      </p:graphicFrame>
      <p:sp>
        <p:nvSpPr>
          <p:cNvPr id="9" name="Right Arrow 8"/>
          <p:cNvSpPr/>
          <p:nvPr/>
        </p:nvSpPr>
        <p:spPr>
          <a:xfrm>
            <a:off x="1981200" y="4267200"/>
            <a:ext cx="5334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nvGraphicFramePr>
        <p:xfrm>
          <a:off x="2808288" y="5867400"/>
          <a:ext cx="3643312" cy="381000"/>
        </p:xfrm>
        <a:graphic>
          <a:graphicData uri="http://schemas.openxmlformats.org/presentationml/2006/ole">
            <p:oleObj spid="_x0000_s82949" name="Equation" r:id="rId6" imgW="1943100" imgH="203200" progId="Equation.3">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Recall: ISOMAP</a:t>
            </a:r>
            <a:endParaRPr lang="en-US" dirty="0">
              <a:solidFill>
                <a:srgbClr val="0000FF"/>
              </a:solidFill>
              <a:latin typeface="Comic Sans MS"/>
            </a:endParaRPr>
          </a:p>
        </p:txBody>
      </p:sp>
      <p:pic>
        <p:nvPicPr>
          <p:cNvPr id="5" name="Content Placeholder 4" descr="Belkin_12.pdf"/>
          <p:cNvPicPr>
            <a:picLocks noGrp="1" noChangeAspect="1"/>
          </p:cNvPicPr>
          <p:nvPr>
            <p:ph idx="1"/>
          </p:nvPr>
        </p:nvPicPr>
        <mc:AlternateContent>
          <mc:Choice xmlns:ma="http://schemas.microsoft.com/office/mac/drawingml/2008/main" Requires="ma">
            <p:blipFill>
              <a:blip r:embed="rId2"/>
              <a:srcRect t="-21865" b="-21865"/>
              <a:stretch>
                <a:fillRect/>
              </a:stretch>
            </p:blipFill>
          </mc:Choice>
          <mc:Fallback>
            <p:blipFill>
              <a:blip r:embed="rId3"/>
              <a:srcRect t="-21865" b="-21865"/>
              <a:stretch>
                <a:fillRect/>
              </a:stretch>
            </p:blipFill>
          </mc:Fallback>
        </mc:AlternateConten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Recall: LLE (I)</a:t>
            </a:r>
            <a:endParaRPr lang="en-US" dirty="0">
              <a:solidFill>
                <a:srgbClr val="0000FF"/>
              </a:solidFill>
              <a:latin typeface="Comic Sans MS"/>
            </a:endParaRPr>
          </a:p>
        </p:txBody>
      </p:sp>
      <p:pic>
        <p:nvPicPr>
          <p:cNvPr id="6" name="Content Placeholder 5" descr="Belkin_13.pdf"/>
          <p:cNvPicPr>
            <a:picLocks noGrp="1" noChangeAspect="1"/>
          </p:cNvPicPr>
          <p:nvPr>
            <p:ph idx="1"/>
          </p:nvPr>
        </p:nvPicPr>
        <mc:AlternateContent>
          <mc:Choice xmlns:ma="http://schemas.microsoft.com/office/mac/drawingml/2008/main" Requires="ma">
            <p:blipFill>
              <a:blip r:embed="rId2"/>
              <a:srcRect l="-7057" r="-7057"/>
              <a:stretch>
                <a:fillRect/>
              </a:stretch>
            </p:blipFill>
          </mc:Choice>
          <mc:Fallback>
            <p:blipFill>
              <a:blip r:embed="rId3"/>
              <a:srcRect l="-7057" r="-7057"/>
              <a:stretch>
                <a:fillRect/>
              </a:stretch>
            </p:blipFill>
          </mc:Fallback>
        </mc:AlternateConten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Recall: LLE (II)</a:t>
            </a:r>
            <a:endParaRPr lang="en-US" dirty="0">
              <a:solidFill>
                <a:srgbClr val="0000FF"/>
              </a:solidFill>
              <a:latin typeface="Comic Sans MS"/>
            </a:endParaRPr>
          </a:p>
        </p:txBody>
      </p:sp>
      <p:pic>
        <p:nvPicPr>
          <p:cNvPr id="5" name="Content Placeholder 4" descr="Belkin_14.pdf"/>
          <p:cNvPicPr>
            <a:picLocks noGrp="1" noChangeAspect="1"/>
          </p:cNvPicPr>
          <p:nvPr>
            <p:ph idx="1"/>
          </p:nvPr>
        </p:nvPicPr>
        <mc:AlternateContent>
          <mc:Choice xmlns:ma="http://schemas.microsoft.com/office/mac/drawingml/2008/main" Requires="ma">
            <p:blipFill>
              <a:blip r:embed="rId2"/>
              <a:srcRect t="-73213" b="-73213"/>
              <a:stretch>
                <a:fillRect/>
              </a:stretch>
            </p:blipFill>
          </mc:Choice>
          <mc:Fallback>
            <p:blipFill>
              <a:blip r:embed="rId3"/>
              <a:srcRect t="-73213" b="-73213"/>
              <a:stretch>
                <a:fillRect/>
              </a:stretch>
            </p:blipFill>
          </mc:Fallback>
        </mc:AlternateConten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err="1" smtClean="0">
                <a:solidFill>
                  <a:srgbClr val="0000FF"/>
                </a:solidFill>
                <a:latin typeface="Comic Sans MS"/>
              </a:rPr>
              <a:t>Laplacian</a:t>
            </a:r>
            <a:r>
              <a:rPr lang="en-US" dirty="0" smtClean="0">
                <a:solidFill>
                  <a:srgbClr val="0000FF"/>
                </a:solidFill>
                <a:latin typeface="Comic Sans MS"/>
              </a:rPr>
              <a:t> and LLE</a:t>
            </a:r>
            <a:endParaRPr lang="en-US" dirty="0">
              <a:solidFill>
                <a:srgbClr val="0000FF"/>
              </a:solidFill>
              <a:latin typeface="Comic Sans MS"/>
            </a:endParaRPr>
          </a:p>
        </p:txBody>
      </p:sp>
      <p:pic>
        <p:nvPicPr>
          <p:cNvPr id="6" name="Content Placeholder 5" descr="Belkin_15.pdf"/>
          <p:cNvPicPr>
            <a:picLocks noGrp="1" noChangeAspect="1"/>
          </p:cNvPicPr>
          <p:nvPr>
            <p:ph idx="1"/>
          </p:nvPr>
        </p:nvPicPr>
        <mc:AlternateContent>
          <mc:Choice xmlns:ma="http://schemas.microsoft.com/office/mac/drawingml/2008/main" Requires="ma">
            <p:blipFill>
              <a:blip r:embed="rId2"/>
              <a:srcRect l="-5821" r="-5821"/>
              <a:stretch>
                <a:fillRect/>
              </a:stretch>
            </p:blipFill>
          </mc:Choice>
          <mc:Fallback>
            <p:blipFill>
              <a:blip r:embed="rId3"/>
              <a:srcRect l="-5821" r="-5821"/>
              <a:stretch>
                <a:fillRect/>
              </a:stretch>
            </p:blipFill>
          </mc:Fallback>
        </mc:AlternateConten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fontScale="90000"/>
          </a:bodyPr>
          <a:lstStyle/>
          <a:p>
            <a:r>
              <a:rPr lang="en-US" dirty="0" err="1" smtClean="0">
                <a:solidFill>
                  <a:srgbClr val="0000FF"/>
                </a:solidFill>
                <a:latin typeface="Comic Sans MS"/>
              </a:rPr>
              <a:t>Laplacian</a:t>
            </a:r>
            <a:r>
              <a:rPr lang="en-US" dirty="0" smtClean="0">
                <a:solidFill>
                  <a:srgbClr val="0000FF"/>
                </a:solidFill>
                <a:latin typeface="Comic Sans MS"/>
              </a:rPr>
              <a:t> </a:t>
            </a:r>
            <a:r>
              <a:rPr lang="en-US" dirty="0" err="1" smtClean="0">
                <a:solidFill>
                  <a:srgbClr val="0000FF"/>
                </a:solidFill>
                <a:latin typeface="Comic Sans MS"/>
              </a:rPr>
              <a:t>Eigenmaps</a:t>
            </a:r>
            <a:r>
              <a:rPr lang="en-US" dirty="0" smtClean="0">
                <a:solidFill>
                  <a:srgbClr val="0000FF"/>
                </a:solidFill>
                <a:latin typeface="Comic Sans MS"/>
              </a:rPr>
              <a:t> (I)</a:t>
            </a:r>
            <a:br>
              <a:rPr lang="en-US" dirty="0" smtClean="0">
                <a:solidFill>
                  <a:srgbClr val="0000FF"/>
                </a:solidFill>
                <a:latin typeface="Comic Sans MS"/>
              </a:rPr>
            </a:br>
            <a:r>
              <a:rPr lang="en-US" dirty="0" smtClean="0">
                <a:solidFill>
                  <a:srgbClr val="0000FF"/>
                </a:solidFill>
                <a:latin typeface="Comic Sans MS"/>
              </a:rPr>
              <a:t>[</a:t>
            </a:r>
            <a:r>
              <a:rPr lang="en-US" dirty="0" err="1" smtClean="0">
                <a:solidFill>
                  <a:srgbClr val="0000FF"/>
                </a:solidFill>
                <a:latin typeface="Comic Sans MS"/>
              </a:rPr>
              <a:t>B</a:t>
            </a:r>
            <a:r>
              <a:rPr lang="en-US" altLang="zh-CN" dirty="0" err="1" smtClean="0">
                <a:solidFill>
                  <a:srgbClr val="0000FF"/>
                </a:solidFill>
                <a:latin typeface="Comic Sans MS"/>
              </a:rPr>
              <a:t>elkin-Niyogi</a:t>
            </a:r>
            <a:r>
              <a:rPr lang="en-US" altLang="zh-CN" dirty="0" smtClean="0">
                <a:solidFill>
                  <a:srgbClr val="0000FF"/>
                </a:solidFill>
                <a:latin typeface="Comic Sans MS"/>
              </a:rPr>
              <a:t>]</a:t>
            </a:r>
            <a:endParaRPr lang="en-US" dirty="0">
              <a:solidFill>
                <a:srgbClr val="0000FF"/>
              </a:solidFill>
              <a:latin typeface="Comic Sans MS"/>
            </a:endParaRPr>
          </a:p>
        </p:txBody>
      </p:sp>
      <p:pic>
        <p:nvPicPr>
          <p:cNvPr id="5" name="Content Placeholder 4" descr="Belkin_16.pdf"/>
          <p:cNvPicPr>
            <a:picLocks noGrp="1" noChangeAspect="1"/>
          </p:cNvPicPr>
          <p:nvPr>
            <p:ph idx="1"/>
          </p:nvPr>
        </p:nvPicPr>
        <mc:AlternateContent>
          <mc:Choice xmlns:ma="http://schemas.microsoft.com/office/mac/drawingml/2008/main" Requires="ma">
            <p:blipFill>
              <a:blip r:embed="rId2"/>
              <a:srcRect t="-14487" b="-14487"/>
              <a:stretch>
                <a:fillRect/>
              </a:stretch>
            </p:blipFill>
          </mc:Choice>
          <mc:Fallback>
            <p:blipFill>
              <a:blip r:embed="rId3"/>
              <a:srcRect t="-14487" b="-14487"/>
              <a:stretch>
                <a:fillRect/>
              </a:stretch>
            </p:blipFill>
          </mc:Fallback>
        </mc:AlternateConten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err="1" smtClean="0">
                <a:solidFill>
                  <a:srgbClr val="0000FF"/>
                </a:solidFill>
                <a:latin typeface="Comic Sans MS"/>
              </a:rPr>
              <a:t>Laplacian</a:t>
            </a:r>
            <a:r>
              <a:rPr lang="en-US" dirty="0" smtClean="0">
                <a:solidFill>
                  <a:srgbClr val="0000FF"/>
                </a:solidFill>
                <a:latin typeface="Comic Sans MS"/>
              </a:rPr>
              <a:t> </a:t>
            </a:r>
            <a:r>
              <a:rPr lang="en-US" dirty="0" err="1" smtClean="0">
                <a:solidFill>
                  <a:srgbClr val="0000FF"/>
                </a:solidFill>
                <a:latin typeface="Comic Sans MS"/>
              </a:rPr>
              <a:t>Eigenmaps</a:t>
            </a:r>
            <a:r>
              <a:rPr lang="en-US" dirty="0" smtClean="0">
                <a:solidFill>
                  <a:srgbClr val="0000FF"/>
                </a:solidFill>
                <a:latin typeface="Comic Sans MS"/>
              </a:rPr>
              <a:t> (II)</a:t>
            </a:r>
            <a:endParaRPr lang="en-US" dirty="0">
              <a:solidFill>
                <a:srgbClr val="0000FF"/>
              </a:solidFill>
              <a:latin typeface="Comic Sans MS"/>
            </a:endParaRPr>
          </a:p>
        </p:txBody>
      </p:sp>
      <p:pic>
        <p:nvPicPr>
          <p:cNvPr id="6" name="Content Placeholder 5" descr="Belkin_17.pdf"/>
          <p:cNvPicPr>
            <a:picLocks noGrp="1" noChangeAspect="1"/>
          </p:cNvPicPr>
          <p:nvPr>
            <p:ph idx="1"/>
          </p:nvPr>
        </p:nvPicPr>
        <mc:AlternateContent>
          <mc:Choice xmlns:ma="http://schemas.microsoft.com/office/mac/drawingml/2008/main" Requires="ma">
            <p:blipFill>
              <a:blip r:embed="rId2"/>
              <a:srcRect t="-29125" b="-29125"/>
              <a:stretch>
                <a:fillRect/>
              </a:stretch>
            </p:blipFill>
          </mc:Choice>
          <mc:Fallback>
            <p:blipFill>
              <a:blip r:embed="rId3"/>
              <a:srcRect t="-29125" b="-29125"/>
              <a:stretch>
                <a:fillRect/>
              </a:stretch>
            </p:blipFill>
          </mc:Fallback>
        </mc:AlternateConten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Random Walk on Graphs</a:t>
            </a:r>
            <a:endParaRPr lang="en-US" dirty="0">
              <a:solidFill>
                <a:srgbClr val="0000FF"/>
              </a:solidFill>
              <a:latin typeface="Comic Sans MS"/>
            </a:endParaRPr>
          </a:p>
        </p:txBody>
      </p:sp>
      <p:sp>
        <p:nvSpPr>
          <p:cNvPr id="4" name="Content Placeholder 3"/>
          <p:cNvSpPr>
            <a:spLocks noGrp="1"/>
          </p:cNvSpPr>
          <p:nvPr>
            <p:ph idx="1"/>
          </p:nvPr>
        </p:nvSpPr>
        <p:spPr/>
        <p:txBody>
          <a:bodyPr>
            <a:normAutofit/>
          </a:bodyPr>
          <a:lstStyle/>
          <a:p>
            <a:r>
              <a:rPr lang="en-US" dirty="0" smtClean="0"/>
              <a:t>Degree </a:t>
            </a:r>
            <a:r>
              <a:rPr lang="en-US" i="1" dirty="0" err="1" smtClean="0"/>
              <a:t>d</a:t>
            </a:r>
            <a:r>
              <a:rPr lang="en-US" i="1" baseline="-25000" dirty="0" err="1" smtClean="0"/>
              <a:t>i</a:t>
            </a:r>
            <a:r>
              <a:rPr lang="en-US" dirty="0" smtClean="0"/>
              <a:t> = </a:t>
            </a:r>
            <a:r>
              <a:rPr lang="en-US" dirty="0" err="1" smtClean="0"/>
              <a:t>Σ</a:t>
            </a:r>
            <a:r>
              <a:rPr lang="en-US" i="1" baseline="-25000" dirty="0" err="1" smtClean="0"/>
              <a:t>k</a:t>
            </a:r>
            <a:r>
              <a:rPr lang="en-US" dirty="0" smtClean="0"/>
              <a:t> </a:t>
            </a:r>
            <a:r>
              <a:rPr lang="en-US" i="1" dirty="0" err="1" smtClean="0"/>
              <a:t>w</a:t>
            </a:r>
            <a:r>
              <a:rPr lang="en-US" i="1" baseline="-25000" dirty="0" err="1" smtClean="0"/>
              <a:t>ik</a:t>
            </a:r>
            <a:r>
              <a:rPr lang="en-US" dirty="0" smtClean="0"/>
              <a:t>, D = </a:t>
            </a:r>
            <a:r>
              <a:rPr lang="en-US" dirty="0" err="1" smtClean="0"/>
              <a:t>diag(</a:t>
            </a:r>
            <a:r>
              <a:rPr lang="en-US" i="1" dirty="0" err="1" smtClean="0"/>
              <a:t>d</a:t>
            </a:r>
            <a:r>
              <a:rPr lang="en-US" i="1" baseline="-25000" dirty="0" err="1" smtClean="0"/>
              <a:t>i</a:t>
            </a:r>
            <a:r>
              <a:rPr lang="en-US" dirty="0" smtClean="0"/>
              <a:t>)</a:t>
            </a:r>
            <a:endParaRPr lang="en-US" i="1" baseline="-25000" dirty="0" smtClean="0"/>
          </a:p>
          <a:p>
            <a:r>
              <a:rPr lang="en-US" dirty="0" smtClean="0"/>
              <a:t>Random walk on </a:t>
            </a:r>
            <a:r>
              <a:rPr lang="en-US" i="1" dirty="0" smtClean="0"/>
              <a:t>G(V,E,W)</a:t>
            </a:r>
          </a:p>
          <a:p>
            <a:pPr lvl="1"/>
            <a:r>
              <a:rPr lang="en-US" dirty="0" smtClean="0"/>
              <a:t>Transition probability P = D</a:t>
            </a:r>
            <a:r>
              <a:rPr lang="en-US" baseline="30000" dirty="0" smtClean="0"/>
              <a:t>-1 </a:t>
            </a:r>
            <a:r>
              <a:rPr lang="en-US" dirty="0" smtClean="0"/>
              <a:t>W where </a:t>
            </a:r>
            <a:r>
              <a:rPr lang="en-US" dirty="0" err="1" smtClean="0"/>
              <a:t>p</a:t>
            </a:r>
            <a:r>
              <a:rPr lang="en-US" baseline="-25000" dirty="0" err="1" smtClean="0"/>
              <a:t>ij</a:t>
            </a:r>
            <a:r>
              <a:rPr lang="en-US" dirty="0" smtClean="0"/>
              <a:t> = </a:t>
            </a:r>
            <a:r>
              <a:rPr lang="en-US" dirty="0" err="1" smtClean="0"/>
              <a:t>w</a:t>
            </a:r>
            <a:r>
              <a:rPr lang="en-US" baseline="-25000" dirty="0" err="1" smtClean="0"/>
              <a:t>ij</a:t>
            </a:r>
            <a:r>
              <a:rPr lang="en-US" dirty="0" err="1" smtClean="0"/>
              <a:t>/d</a:t>
            </a:r>
            <a:r>
              <a:rPr lang="en-US" baseline="-25000" dirty="0" err="1" smtClean="0"/>
              <a:t>i</a:t>
            </a:r>
            <a:endParaRPr lang="en-US" baseline="-25000" dirty="0" smtClean="0"/>
          </a:p>
          <a:p>
            <a:pPr lvl="1"/>
            <a:r>
              <a:rPr lang="en-US" dirty="0" smtClean="0"/>
              <a:t>Stationary distribution </a:t>
            </a:r>
            <a:r>
              <a:rPr lang="en-US" dirty="0" err="1" smtClean="0"/>
              <a:t>π</a:t>
            </a:r>
            <a:r>
              <a:rPr lang="en-US" baseline="-25000" dirty="0" err="1" smtClean="0"/>
              <a:t>i</a:t>
            </a:r>
            <a:r>
              <a:rPr lang="en-US" baseline="-25000" dirty="0" smtClean="0"/>
              <a:t> </a:t>
            </a:r>
            <a:r>
              <a:rPr lang="en-US" dirty="0" smtClean="0"/>
              <a:t>~ </a:t>
            </a:r>
            <a:r>
              <a:rPr lang="en-US" dirty="0" err="1" smtClean="0"/>
              <a:t>d</a:t>
            </a:r>
            <a:r>
              <a:rPr lang="en-US" baseline="-25000" dirty="0" err="1" smtClean="0"/>
              <a:t>i</a:t>
            </a:r>
            <a:endParaRPr lang="en-US" baseline="-25000" dirty="0" smtClean="0"/>
          </a:p>
          <a:p>
            <a:pPr lvl="1"/>
            <a:r>
              <a:rPr lang="en-US" dirty="0" smtClean="0"/>
              <a:t>Irreducible (G is connected)</a:t>
            </a:r>
          </a:p>
          <a:p>
            <a:pPr lvl="1"/>
            <a:r>
              <a:rPr lang="en-US" dirty="0" smtClean="0"/>
              <a:t>Reversible </a:t>
            </a:r>
            <a:r>
              <a:rPr lang="en-US" dirty="0" err="1" smtClean="0"/>
              <a:t>w</a:t>
            </a:r>
            <a:r>
              <a:rPr lang="en-US" baseline="-25000" dirty="0" err="1" smtClean="0"/>
              <a:t>ij</a:t>
            </a:r>
            <a:r>
              <a:rPr lang="en-US" baseline="-25000" dirty="0" smtClean="0"/>
              <a:t> </a:t>
            </a:r>
            <a:r>
              <a:rPr lang="en-US" dirty="0" smtClean="0"/>
              <a:t>= </a:t>
            </a:r>
            <a:r>
              <a:rPr lang="en-US" dirty="0" err="1" smtClean="0"/>
              <a:t>w</a:t>
            </a:r>
            <a:r>
              <a:rPr lang="en-US" baseline="-25000" dirty="0" err="1" smtClean="0"/>
              <a:t>ji</a:t>
            </a:r>
            <a:r>
              <a:rPr lang="en-US" baseline="-25000" dirty="0" smtClean="0"/>
              <a:t>             </a:t>
            </a:r>
            <a:r>
              <a:rPr lang="en-US" dirty="0" err="1" smtClean="0"/>
              <a:t>π</a:t>
            </a:r>
            <a:r>
              <a:rPr lang="en-US" baseline="-25000" dirty="0" err="1" smtClean="0"/>
              <a:t>i</a:t>
            </a:r>
            <a:r>
              <a:rPr lang="en-US" baseline="-25000" dirty="0" smtClean="0"/>
              <a:t> </a:t>
            </a:r>
            <a:r>
              <a:rPr lang="en-US" dirty="0" err="1" smtClean="0"/>
              <a:t>p</a:t>
            </a:r>
            <a:r>
              <a:rPr lang="en-US" baseline="-25000" dirty="0" err="1" smtClean="0"/>
              <a:t>ij</a:t>
            </a:r>
            <a:r>
              <a:rPr lang="en-US" dirty="0" smtClean="0"/>
              <a:t> = </a:t>
            </a:r>
            <a:r>
              <a:rPr lang="en-US" dirty="0" err="1" smtClean="0"/>
              <a:t>π</a:t>
            </a:r>
            <a:r>
              <a:rPr lang="en-US" baseline="-25000" dirty="0" err="1" smtClean="0"/>
              <a:t>j</a:t>
            </a:r>
            <a:r>
              <a:rPr lang="en-US" baseline="-25000" dirty="0" smtClean="0"/>
              <a:t> </a:t>
            </a:r>
            <a:r>
              <a:rPr lang="en-US" dirty="0" err="1" smtClean="0"/>
              <a:t>p</a:t>
            </a:r>
            <a:r>
              <a:rPr lang="en-US" baseline="-25000" dirty="0" err="1" smtClean="0"/>
              <a:t>ji</a:t>
            </a:r>
            <a:r>
              <a:rPr lang="en-US" baseline="-25000" dirty="0" smtClean="0"/>
              <a:t> </a:t>
            </a:r>
            <a:endParaRPr lang="en-US" dirty="0" smtClean="0"/>
          </a:p>
          <a:p>
            <a:pPr lvl="1"/>
            <a:endParaRPr lang="en-US" dirty="0" smtClean="0"/>
          </a:p>
        </p:txBody>
      </p:sp>
      <p:sp>
        <p:nvSpPr>
          <p:cNvPr id="5" name="Right Arrow 4"/>
          <p:cNvSpPr/>
          <p:nvPr/>
        </p:nvSpPr>
        <p:spPr>
          <a:xfrm>
            <a:off x="4040783" y="4445352"/>
            <a:ext cx="450484" cy="20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err="1" smtClean="0">
                <a:solidFill>
                  <a:srgbClr val="0000FF"/>
                </a:solidFill>
                <a:latin typeface="Comic Sans MS"/>
              </a:rPr>
              <a:t>Laplacian</a:t>
            </a:r>
            <a:r>
              <a:rPr lang="en-US" dirty="0" smtClean="0">
                <a:solidFill>
                  <a:srgbClr val="0000FF"/>
                </a:solidFill>
                <a:latin typeface="Comic Sans MS"/>
              </a:rPr>
              <a:t> </a:t>
            </a:r>
            <a:r>
              <a:rPr lang="en-US" dirty="0" err="1" smtClean="0">
                <a:solidFill>
                  <a:srgbClr val="0000FF"/>
                </a:solidFill>
                <a:latin typeface="Comic Sans MS"/>
              </a:rPr>
              <a:t>Eigenmaps</a:t>
            </a:r>
            <a:r>
              <a:rPr lang="en-US" dirty="0" smtClean="0">
                <a:solidFill>
                  <a:srgbClr val="0000FF"/>
                </a:solidFill>
                <a:latin typeface="Comic Sans MS"/>
              </a:rPr>
              <a:t> (III)</a:t>
            </a:r>
            <a:endParaRPr lang="en-US" dirty="0">
              <a:solidFill>
                <a:srgbClr val="0000FF"/>
              </a:solidFill>
              <a:latin typeface="Comic Sans MS"/>
            </a:endParaRPr>
          </a:p>
        </p:txBody>
      </p:sp>
      <p:pic>
        <p:nvPicPr>
          <p:cNvPr id="5" name="Content Placeholder 4" descr="Belkin_18.pdf"/>
          <p:cNvPicPr>
            <a:picLocks noGrp="1" noChangeAspect="1"/>
          </p:cNvPicPr>
          <p:nvPr>
            <p:ph idx="1"/>
          </p:nvPr>
        </p:nvPicPr>
        <mc:AlternateContent>
          <mc:Choice xmlns:ma="http://schemas.microsoft.com/office/mac/drawingml/2008/main" Requires="ma">
            <p:blipFill>
              <a:blip r:embed="rId2"/>
              <a:srcRect l="-2005" r="-2005"/>
              <a:stretch>
                <a:fillRect/>
              </a:stretch>
            </p:blipFill>
          </mc:Choice>
          <mc:Fallback>
            <p:blipFill>
              <a:blip r:embed="rId3"/>
              <a:srcRect l="-2005" r="-2005"/>
              <a:stretch>
                <a:fillRect/>
              </a:stretch>
            </p:blipFill>
          </mc:Fallback>
        </mc:AlternateConten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Justification</a:t>
            </a:r>
            <a:endParaRPr lang="en-US" dirty="0">
              <a:solidFill>
                <a:srgbClr val="0000FF"/>
              </a:solidFill>
              <a:latin typeface="Comic Sans MS"/>
            </a:endParaRPr>
          </a:p>
        </p:txBody>
      </p:sp>
      <p:pic>
        <p:nvPicPr>
          <p:cNvPr id="5" name="Content Placeholder 4" descr="Belkin_21.pdf"/>
          <p:cNvPicPr>
            <a:picLocks noGrp="1" noChangeAspect="1"/>
          </p:cNvPicPr>
          <p:nvPr>
            <p:ph idx="1"/>
          </p:nvPr>
        </p:nvPicPr>
        <mc:AlternateContent>
          <mc:Choice xmlns:ma="http://schemas.microsoft.com/office/mac/drawingml/2008/main" Requires="ma">
            <p:blipFill>
              <a:blip r:embed="rId2"/>
              <a:srcRect t="-20575" b="-20575"/>
              <a:stretch>
                <a:fillRect/>
              </a:stretch>
            </p:blipFill>
          </mc:Choice>
          <mc:Fallback>
            <p:blipFill>
              <a:blip r:embed="rId3"/>
              <a:srcRect t="-20575" b="-20575"/>
              <a:stretch>
                <a:fillRect/>
              </a:stretch>
            </p:blipFill>
          </mc:Fallback>
        </mc:AlternateConten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A Fundamental Identity</a:t>
            </a:r>
            <a:endParaRPr lang="en-US" dirty="0">
              <a:solidFill>
                <a:srgbClr val="0000FF"/>
              </a:solidFill>
              <a:latin typeface="Comic Sans MS"/>
            </a:endParaRPr>
          </a:p>
        </p:txBody>
      </p:sp>
      <p:pic>
        <p:nvPicPr>
          <p:cNvPr id="6" name="Content Placeholder 5" descr="Belkin_22.pdf"/>
          <p:cNvPicPr>
            <a:picLocks noGrp="1" noChangeAspect="1"/>
          </p:cNvPicPr>
          <p:nvPr>
            <p:ph idx="1"/>
          </p:nvPr>
        </p:nvPicPr>
        <mc:AlternateContent>
          <mc:Choice xmlns:ma="http://schemas.microsoft.com/office/mac/drawingml/2008/main" Requires="ma">
            <p:blipFill>
              <a:blip r:embed="rId2"/>
              <a:srcRect l="-478" r="-478"/>
              <a:stretch>
                <a:fillRect/>
              </a:stretch>
            </p:blipFill>
          </mc:Choice>
          <mc:Fallback>
            <p:blipFill>
              <a:blip r:embed="rId3"/>
              <a:srcRect l="-478" r="-478"/>
              <a:stretch>
                <a:fillRect/>
              </a:stretch>
            </p:blipFill>
          </mc:Fallback>
        </mc:AlternateConten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Embedding as </a:t>
            </a:r>
            <a:r>
              <a:rPr lang="en-US" dirty="0" err="1" smtClean="0">
                <a:solidFill>
                  <a:srgbClr val="0000FF"/>
                </a:solidFill>
                <a:latin typeface="Comic Sans MS"/>
              </a:rPr>
              <a:t>Eigenmaps</a:t>
            </a:r>
            <a:endParaRPr lang="en-US" dirty="0">
              <a:solidFill>
                <a:srgbClr val="0000FF"/>
              </a:solidFill>
              <a:latin typeface="Comic Sans MS"/>
            </a:endParaRPr>
          </a:p>
        </p:txBody>
      </p:sp>
      <p:pic>
        <p:nvPicPr>
          <p:cNvPr id="5" name="Content Placeholder 4" descr="Belkin_23.pdf"/>
          <p:cNvPicPr>
            <a:picLocks noGrp="1" noChangeAspect="1"/>
          </p:cNvPicPr>
          <p:nvPr>
            <p:ph idx="1"/>
          </p:nvPr>
        </p:nvPicPr>
        <mc:AlternateContent>
          <mc:Choice xmlns:ma="http://schemas.microsoft.com/office/mac/drawingml/2008/main" Requires="ma">
            <p:blipFill>
              <a:blip r:embed="rId2"/>
              <a:srcRect l="-6573" r="-6573"/>
              <a:stretch>
                <a:fillRect/>
              </a:stretch>
            </p:blipFill>
          </mc:Choice>
          <mc:Fallback>
            <p:blipFill>
              <a:blip r:embed="rId3"/>
              <a:srcRect l="-6573" r="-6573"/>
              <a:stretch>
                <a:fillRect/>
              </a:stretch>
            </p:blipFill>
          </mc:Fallback>
        </mc:AlternateConten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On the Manifold</a:t>
            </a:r>
            <a:endParaRPr lang="en-US" dirty="0">
              <a:solidFill>
                <a:srgbClr val="0000FF"/>
              </a:solidFill>
              <a:latin typeface="Comic Sans MS"/>
            </a:endParaRPr>
          </a:p>
        </p:txBody>
      </p:sp>
      <p:pic>
        <p:nvPicPr>
          <p:cNvPr id="6" name="Content Placeholder 5" descr="Belkin_24.pdf"/>
          <p:cNvPicPr>
            <a:picLocks noGrp="1" noChangeAspect="1"/>
          </p:cNvPicPr>
          <p:nvPr>
            <p:ph idx="1"/>
          </p:nvPr>
        </p:nvPicPr>
        <mc:AlternateContent>
          <mc:Choice xmlns:ma="http://schemas.microsoft.com/office/mac/drawingml/2008/main" Requires="ma">
            <p:blipFill>
              <a:blip r:embed="rId2"/>
              <a:srcRect l="-6294" r="-6294"/>
              <a:stretch>
                <a:fillRect/>
              </a:stretch>
            </p:blipFill>
          </mc:Choice>
          <mc:Fallback>
            <p:blipFill>
              <a:blip r:embed="rId3"/>
              <a:srcRect l="-6294" r="-6294"/>
              <a:stretch>
                <a:fillRect/>
              </a:stretch>
            </p:blipFill>
          </mc:Fallback>
        </mc:AlternateConten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Stokes Theorem</a:t>
            </a:r>
            <a:endParaRPr lang="en-US" dirty="0">
              <a:solidFill>
                <a:srgbClr val="0000FF"/>
              </a:solidFill>
              <a:latin typeface="Comic Sans MS"/>
            </a:endParaRPr>
          </a:p>
        </p:txBody>
      </p:sp>
      <p:pic>
        <p:nvPicPr>
          <p:cNvPr id="5" name="Content Placeholder 4" descr="Belkin_25.pdf"/>
          <p:cNvPicPr>
            <a:picLocks noGrp="1" noChangeAspect="1"/>
          </p:cNvPicPr>
          <p:nvPr>
            <p:ph idx="1"/>
          </p:nvPr>
        </p:nvPicPr>
        <mc:AlternateContent>
          <mc:Choice xmlns:ma="http://schemas.microsoft.com/office/mac/drawingml/2008/main" Requires="ma">
            <p:blipFill>
              <a:blip r:embed="rId2"/>
              <a:srcRect t="-2874" b="-2874"/>
              <a:stretch>
                <a:fillRect/>
              </a:stretch>
            </p:blipFill>
          </mc:Choice>
          <mc:Fallback>
            <p:blipFill>
              <a:blip r:embed="rId3"/>
              <a:srcRect t="-2874" b="-2874"/>
              <a:stretch>
                <a:fillRect/>
              </a:stretch>
            </p:blipFill>
          </mc:Fallback>
        </mc:AlternateConten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Manifold </a:t>
            </a:r>
            <a:r>
              <a:rPr lang="en-US" dirty="0" err="1" smtClean="0">
                <a:solidFill>
                  <a:srgbClr val="0000FF"/>
                </a:solidFill>
                <a:latin typeface="Comic Sans MS"/>
              </a:rPr>
              <a:t>Laplacian</a:t>
            </a:r>
            <a:endParaRPr lang="en-US" dirty="0">
              <a:solidFill>
                <a:srgbClr val="0000FF"/>
              </a:solidFill>
              <a:latin typeface="Comic Sans MS"/>
            </a:endParaRPr>
          </a:p>
        </p:txBody>
      </p:sp>
      <p:pic>
        <p:nvPicPr>
          <p:cNvPr id="6" name="Content Placeholder 5" descr="Belkin_26.pdf"/>
          <p:cNvPicPr>
            <a:picLocks noGrp="1" noChangeAspect="1"/>
          </p:cNvPicPr>
          <p:nvPr>
            <p:ph idx="1"/>
          </p:nvPr>
        </p:nvPicPr>
        <mc:AlternateContent>
          <mc:Choice xmlns:ma="http://schemas.microsoft.com/office/mac/drawingml/2008/main" Requires="ma">
            <p:blipFill>
              <a:blip r:embed="rId2"/>
              <a:srcRect l="-387" r="-387"/>
              <a:stretch>
                <a:fillRect/>
              </a:stretch>
            </p:blipFill>
          </mc:Choice>
          <mc:Fallback>
            <p:blipFill>
              <a:blip r:embed="rId3"/>
              <a:srcRect l="-387" r="-387"/>
              <a:stretch>
                <a:fillRect/>
              </a:stretch>
            </p:blipFill>
          </mc:Fallback>
        </mc:AlternateConten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Manifold </a:t>
            </a:r>
            <a:r>
              <a:rPr lang="en-US" dirty="0" err="1" smtClean="0">
                <a:solidFill>
                  <a:srgbClr val="0000FF"/>
                </a:solidFill>
                <a:latin typeface="Comic Sans MS"/>
              </a:rPr>
              <a:t>Laplacian</a:t>
            </a:r>
            <a:r>
              <a:rPr lang="en-US" dirty="0" smtClean="0">
                <a:solidFill>
                  <a:srgbClr val="0000FF"/>
                </a:solidFill>
                <a:latin typeface="Comic Sans MS"/>
              </a:rPr>
              <a:t> Eigenvectors</a:t>
            </a:r>
            <a:endParaRPr lang="en-US" dirty="0">
              <a:solidFill>
                <a:srgbClr val="0000FF"/>
              </a:solidFill>
              <a:latin typeface="Comic Sans MS"/>
            </a:endParaRPr>
          </a:p>
        </p:txBody>
      </p:sp>
      <p:pic>
        <p:nvPicPr>
          <p:cNvPr id="5" name="Content Placeholder 4" descr="Belkin_27.pdf"/>
          <p:cNvPicPr>
            <a:picLocks noGrp="1" noChangeAspect="1"/>
          </p:cNvPicPr>
          <p:nvPr>
            <p:ph idx="1"/>
          </p:nvPr>
        </p:nvPicPr>
        <mc:AlternateContent>
          <mc:Choice xmlns:ma="http://schemas.microsoft.com/office/mac/drawingml/2008/main" Requires="ma">
            <p:blipFill>
              <a:blip r:embed="rId2"/>
              <a:srcRect l="-11861" r="-11861"/>
              <a:stretch>
                <a:fillRect/>
              </a:stretch>
            </p:blipFill>
          </mc:Choice>
          <mc:Fallback>
            <p:blipFill>
              <a:blip r:embed="rId3"/>
              <a:srcRect l="-11861" r="-11861"/>
              <a:stretch>
                <a:fillRect/>
              </a:stretch>
            </p:blipFill>
          </mc:Fallback>
        </mc:AlternateContent>
        <p:spPr/>
      </p:pic>
      <p:sp>
        <p:nvSpPr>
          <p:cNvPr id="7" name="TextBox 6"/>
          <p:cNvSpPr txBox="1"/>
          <p:nvPr/>
        </p:nvSpPr>
        <p:spPr>
          <a:xfrm>
            <a:off x="2971800" y="6248400"/>
            <a:ext cx="3803032" cy="369332"/>
          </a:xfrm>
          <a:prstGeom prst="rect">
            <a:avLst/>
          </a:prstGeom>
          <a:noFill/>
        </p:spPr>
        <p:txBody>
          <a:bodyPr wrap="none" rtlCol="0">
            <a:spAutoFit/>
          </a:bodyPr>
          <a:lstStyle/>
          <a:p>
            <a:r>
              <a:rPr lang="en-US" dirty="0" smtClean="0"/>
              <a:t>Manifold </a:t>
            </a:r>
            <a:r>
              <a:rPr lang="en-US" dirty="0" err="1" smtClean="0"/>
              <a:t>Laplacian</a:t>
            </a:r>
            <a:r>
              <a:rPr lang="en-US" dirty="0" smtClean="0"/>
              <a:t> is non-compact!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Example: Circle</a:t>
            </a:r>
            <a:endParaRPr lang="en-US" dirty="0">
              <a:solidFill>
                <a:srgbClr val="0000FF"/>
              </a:solidFill>
              <a:latin typeface="Comic Sans MS"/>
            </a:endParaRPr>
          </a:p>
        </p:txBody>
      </p:sp>
      <p:pic>
        <p:nvPicPr>
          <p:cNvPr id="8" name="Content Placeholder 7" descr="Belkin_28.pdf"/>
          <p:cNvPicPr>
            <a:picLocks noGrp="1" noChangeAspect="1"/>
          </p:cNvPicPr>
          <p:nvPr>
            <p:ph idx="1"/>
          </p:nvPr>
        </p:nvPicPr>
        <mc:AlternateContent>
          <mc:Choice xmlns:ma="http://schemas.microsoft.com/office/mac/drawingml/2008/main" Requires="ma">
            <p:blipFill>
              <a:blip r:embed="rId2"/>
              <a:srcRect l="-10426" r="-10426"/>
              <a:stretch>
                <a:fillRect/>
              </a:stretch>
            </p:blipFill>
          </mc:Choice>
          <mc:Fallback>
            <p:blipFill>
              <a:blip r:embed="rId3"/>
              <a:srcRect l="-10426" r="-10426"/>
              <a:stretch>
                <a:fillRect/>
              </a:stretch>
            </p:blipFill>
          </mc:Fallback>
        </mc:AlternateContent>
        <p:spPr/>
      </p:pic>
      <p:sp>
        <p:nvSpPr>
          <p:cNvPr id="9" name="TextBox 8"/>
          <p:cNvSpPr txBox="1"/>
          <p:nvPr/>
        </p:nvSpPr>
        <p:spPr>
          <a:xfrm>
            <a:off x="2438400" y="6324600"/>
            <a:ext cx="4136206" cy="369332"/>
          </a:xfrm>
          <a:prstGeom prst="rect">
            <a:avLst/>
          </a:prstGeom>
          <a:noFill/>
        </p:spPr>
        <p:txBody>
          <a:bodyPr wrap="none" rtlCol="0">
            <a:spAutoFit/>
          </a:bodyPr>
          <a:lstStyle/>
          <a:p>
            <a:r>
              <a:rPr lang="en-US" dirty="0" smtClean="0"/>
              <a:t>Spherical Harmonics in high-D sphere!</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Spectral Growth</a:t>
            </a:r>
            <a:endParaRPr lang="en-US" dirty="0">
              <a:solidFill>
                <a:srgbClr val="0000FF"/>
              </a:solidFill>
              <a:latin typeface="Comic Sans MS"/>
            </a:endParaRPr>
          </a:p>
        </p:txBody>
      </p:sp>
      <p:pic>
        <p:nvPicPr>
          <p:cNvPr id="6" name="Content Placeholder 5" descr="Belkin_32.pdf"/>
          <p:cNvPicPr>
            <a:picLocks noGrp="1" noChangeAspect="1"/>
          </p:cNvPicPr>
          <p:nvPr>
            <p:ph idx="1"/>
          </p:nvPr>
        </p:nvPicPr>
        <mc:AlternateContent>
          <mc:Choice xmlns:ma="http://schemas.microsoft.com/office/mac/drawingml/2008/main" Requires="ma">
            <p:blipFill>
              <a:blip r:embed="rId2"/>
              <a:srcRect l="-3369" r="-3369"/>
              <a:stretch>
                <a:fillRect/>
              </a:stretch>
            </p:blipFill>
          </mc:Choice>
          <mc:Fallback>
            <p:blipFill>
              <a:blip r:embed="rId3"/>
              <a:srcRect l="-3369" r="-3369"/>
              <a:stretch>
                <a:fillRect/>
              </a:stretch>
            </p:blipFill>
          </mc:Fallback>
        </mc:AlternateConten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Symmetric Kernel</a:t>
            </a:r>
            <a:endParaRPr lang="en-US" dirty="0">
              <a:solidFill>
                <a:srgbClr val="0000FF"/>
              </a:solidFill>
              <a:latin typeface="Comic Sans MS"/>
            </a:endParaRPr>
          </a:p>
        </p:txBody>
      </p:sp>
      <p:sp>
        <p:nvSpPr>
          <p:cNvPr id="4" name="Content Placeholder 3"/>
          <p:cNvSpPr>
            <a:spLocks noGrp="1"/>
          </p:cNvSpPr>
          <p:nvPr>
            <p:ph idx="1"/>
          </p:nvPr>
        </p:nvSpPr>
        <p:spPr>
          <a:xfrm>
            <a:off x="228600" y="2062556"/>
            <a:ext cx="8705084" cy="4063607"/>
          </a:xfrm>
        </p:spPr>
        <p:txBody>
          <a:bodyPr>
            <a:normAutofit/>
          </a:bodyPr>
          <a:lstStyle/>
          <a:p>
            <a:pPr lvl="1">
              <a:buFont typeface="Arial"/>
              <a:buChar char="•"/>
            </a:pPr>
            <a:r>
              <a:rPr lang="en-US" dirty="0" smtClean="0"/>
              <a:t>P = D</a:t>
            </a:r>
            <a:r>
              <a:rPr lang="en-US" baseline="30000" dirty="0" smtClean="0"/>
              <a:t>-1</a:t>
            </a:r>
            <a:r>
              <a:rPr lang="en-US" dirty="0" smtClean="0"/>
              <a:t>W is similar to S = D</a:t>
            </a:r>
            <a:r>
              <a:rPr lang="en-US" baseline="30000" dirty="0" smtClean="0"/>
              <a:t>-1/2</a:t>
            </a:r>
            <a:r>
              <a:rPr lang="en-US" dirty="0" smtClean="0"/>
              <a:t>WD</a:t>
            </a:r>
            <a:r>
              <a:rPr lang="en-US" baseline="30000" dirty="0" smtClean="0"/>
              <a:t>-1/2</a:t>
            </a:r>
            <a:r>
              <a:rPr lang="en-US" dirty="0" smtClean="0"/>
              <a:t>, as P = D</a:t>
            </a:r>
            <a:r>
              <a:rPr lang="en-US" baseline="30000" dirty="0" smtClean="0"/>
              <a:t>-1/2</a:t>
            </a:r>
            <a:r>
              <a:rPr lang="en-US" dirty="0" smtClean="0"/>
              <a:t>SD</a:t>
            </a:r>
            <a:r>
              <a:rPr lang="en-US" baseline="30000" dirty="0" smtClean="0"/>
              <a:t>1/2</a:t>
            </a:r>
          </a:p>
          <a:p>
            <a:pPr lvl="1">
              <a:buFont typeface="Arial"/>
              <a:buChar char="•"/>
            </a:pPr>
            <a:r>
              <a:rPr lang="en-US" dirty="0" smtClean="0"/>
              <a:t>S is real symmetric, whence </a:t>
            </a:r>
            <a:r>
              <a:rPr lang="en-US" dirty="0" err="1" smtClean="0"/>
              <a:t>eigen</a:t>
            </a:r>
            <a:r>
              <a:rPr lang="en-US" dirty="0" smtClean="0"/>
              <a:t>-decomposition</a:t>
            </a:r>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p:txBody>
      </p:sp>
      <p:graphicFrame>
        <p:nvGraphicFramePr>
          <p:cNvPr id="6" name="Object 5"/>
          <p:cNvGraphicFramePr>
            <a:graphicFrameLocks noChangeAspect="1"/>
          </p:cNvGraphicFramePr>
          <p:nvPr/>
        </p:nvGraphicFramePr>
        <p:xfrm>
          <a:off x="2600644" y="3488531"/>
          <a:ext cx="4227166" cy="445064"/>
        </p:xfrm>
        <a:graphic>
          <a:graphicData uri="http://schemas.openxmlformats.org/presentationml/2006/ole">
            <p:oleObj spid="_x0000_s147458" name="Equation" r:id="rId3" imgW="1930400" imgH="203200" progId="Equation.3">
              <p:embed/>
            </p:oleObj>
          </a:graphicData>
        </a:graphic>
      </p:graphicFrame>
      <p:graphicFrame>
        <p:nvGraphicFramePr>
          <p:cNvPr id="146435" name="Object 3"/>
          <p:cNvGraphicFramePr>
            <a:graphicFrameLocks noChangeAspect="1"/>
          </p:cNvGraphicFramePr>
          <p:nvPr/>
        </p:nvGraphicFramePr>
        <p:xfrm>
          <a:off x="1645721" y="4314952"/>
          <a:ext cx="6550025" cy="374650"/>
        </p:xfrm>
        <a:graphic>
          <a:graphicData uri="http://schemas.openxmlformats.org/presentationml/2006/ole">
            <p:oleObj spid="_x0000_s147459" name="Equation" r:id="rId4" imgW="3568700" imgH="203200" progId="Equation.3">
              <p:embed/>
            </p:oleObj>
          </a:graphicData>
        </a:graphic>
      </p:graphicFrame>
      <p:sp>
        <p:nvSpPr>
          <p:cNvPr id="7" name="Right Arrow 6"/>
          <p:cNvSpPr/>
          <p:nvPr/>
        </p:nvSpPr>
        <p:spPr>
          <a:xfrm>
            <a:off x="1074647" y="4314952"/>
            <a:ext cx="379926" cy="374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From Graph to Manifolds</a:t>
            </a:r>
            <a:endParaRPr lang="en-US" dirty="0">
              <a:solidFill>
                <a:srgbClr val="0000FF"/>
              </a:solidFill>
              <a:latin typeface="Comic Sans MS"/>
            </a:endParaRPr>
          </a:p>
        </p:txBody>
      </p:sp>
      <p:pic>
        <p:nvPicPr>
          <p:cNvPr id="6" name="Content Placeholder 5" descr="Belkin_29.pdf"/>
          <p:cNvPicPr>
            <a:picLocks noGrp="1" noChangeAspect="1"/>
          </p:cNvPicPr>
          <p:nvPr>
            <p:ph idx="1"/>
          </p:nvPr>
        </p:nvPicPr>
        <mc:AlternateContent>
          <mc:Choice xmlns:ma="http://schemas.microsoft.com/office/mac/drawingml/2008/main" Requires="ma">
            <p:blipFill>
              <a:blip r:embed="rId2"/>
              <a:srcRect l="-14286" r="-14286"/>
              <a:stretch>
                <a:fillRect/>
              </a:stretch>
            </p:blipFill>
          </mc:Choice>
          <mc:Fallback>
            <p:blipFill>
              <a:blip r:embed="rId3"/>
              <a:srcRect l="-14286" r="-14286"/>
              <a:stretch>
                <a:fillRect/>
              </a:stretch>
            </p:blipFill>
          </mc:Fallback>
        </mc:AlternateConten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From Graph </a:t>
            </a:r>
            <a:r>
              <a:rPr lang="en-US" smtClean="0">
                <a:solidFill>
                  <a:srgbClr val="0000FF"/>
                </a:solidFill>
                <a:latin typeface="Comic Sans MS"/>
              </a:rPr>
              <a:t>to Manifolds</a:t>
            </a:r>
            <a:endParaRPr lang="en-US" dirty="0">
              <a:solidFill>
                <a:srgbClr val="0000FF"/>
              </a:solidFill>
              <a:latin typeface="Comic Sans MS"/>
            </a:endParaRPr>
          </a:p>
        </p:txBody>
      </p:sp>
      <p:pic>
        <p:nvPicPr>
          <p:cNvPr id="5" name="Content Placeholder 4" descr="Belkin_30.pdf"/>
          <p:cNvPicPr>
            <a:picLocks noGrp="1" noChangeAspect="1"/>
          </p:cNvPicPr>
          <p:nvPr>
            <p:ph idx="1"/>
          </p:nvPr>
        </p:nvPicPr>
        <mc:AlternateContent>
          <mc:Choice xmlns:ma="http://schemas.microsoft.com/office/mac/drawingml/2008/main" Requires="ma">
            <p:blipFill>
              <a:blip r:embed="rId2"/>
              <a:srcRect t="-7098" b="-7098"/>
              <a:stretch>
                <a:fillRect/>
              </a:stretch>
            </p:blipFill>
          </mc:Choice>
          <mc:Fallback>
            <p:blipFill>
              <a:blip r:embed="rId3"/>
              <a:srcRect t="-7098" b="-7098"/>
              <a:stretch>
                <a:fillRect/>
              </a:stretch>
            </p:blipFill>
          </mc:Fallback>
        </mc:AlternateConten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1143000"/>
          </a:xfrm>
        </p:spPr>
        <p:txBody>
          <a:bodyPr/>
          <a:lstStyle/>
          <a:p>
            <a:r>
              <a:rPr lang="en-US" dirty="0" smtClean="0">
                <a:solidFill>
                  <a:srgbClr val="0000FF"/>
                </a:solidFill>
                <a:latin typeface="Comic Sans MS"/>
              </a:rPr>
              <a:t>Heat Diffusion Map</a:t>
            </a:r>
            <a:endParaRPr lang="en-US" dirty="0">
              <a:solidFill>
                <a:srgbClr val="0000FF"/>
              </a:solidFill>
              <a:latin typeface="Comic Sans MS"/>
            </a:endParaRPr>
          </a:p>
        </p:txBody>
      </p:sp>
      <p:sp>
        <p:nvSpPr>
          <p:cNvPr id="4" name="Content Placeholder 3"/>
          <p:cNvSpPr>
            <a:spLocks noGrp="1"/>
          </p:cNvSpPr>
          <p:nvPr>
            <p:ph idx="1"/>
          </p:nvPr>
        </p:nvSpPr>
        <p:spPr>
          <a:xfrm>
            <a:off x="457200" y="1295400"/>
            <a:ext cx="8229600" cy="5369914"/>
          </a:xfrm>
        </p:spPr>
        <p:txBody>
          <a:bodyPr>
            <a:normAutofit lnSpcReduction="10000"/>
          </a:bodyPr>
          <a:lstStyle/>
          <a:p>
            <a:r>
              <a:rPr lang="en-US" dirty="0" smtClean="0"/>
              <a:t>Gaussian </a:t>
            </a:r>
            <a:r>
              <a:rPr lang="en-US" dirty="0" smtClean="0"/>
              <a:t>kernel</a:t>
            </a:r>
          </a:p>
          <a:p>
            <a:r>
              <a:rPr lang="en-US" dirty="0" smtClean="0"/>
              <a:t>Normalize kernel</a:t>
            </a:r>
          </a:p>
          <a:p>
            <a:endParaRPr lang="en-US" dirty="0" smtClean="0"/>
          </a:p>
          <a:p>
            <a:r>
              <a:rPr lang="en-US" dirty="0" smtClean="0"/>
              <a:t>R</a:t>
            </a:r>
            <a:r>
              <a:rPr lang="en-US" altLang="zh-CN" dirty="0" smtClean="0"/>
              <a:t>enormalized kernel</a:t>
            </a:r>
            <a:endParaRPr lang="en-US" dirty="0" smtClean="0"/>
          </a:p>
          <a:p>
            <a:endParaRPr lang="en-US" dirty="0" smtClean="0"/>
          </a:p>
          <a:p>
            <a:endParaRPr lang="en-US" dirty="0" smtClean="0"/>
          </a:p>
          <a:p>
            <a:pPr lvl="1"/>
            <a:r>
              <a:rPr lang="en-US" dirty="0" err="1" smtClean="0"/>
              <a:t>α</a:t>
            </a:r>
            <a:r>
              <a:rPr lang="en-US" dirty="0" smtClean="0"/>
              <a:t>=1, </a:t>
            </a:r>
            <a:r>
              <a:rPr lang="en-US" dirty="0" err="1" smtClean="0"/>
              <a:t>Laplacian</a:t>
            </a:r>
            <a:r>
              <a:rPr lang="en-US" dirty="0" smtClean="0"/>
              <a:t>-Beltrami operator, separate geometry from density</a:t>
            </a:r>
          </a:p>
          <a:p>
            <a:pPr lvl="1"/>
            <a:r>
              <a:rPr lang="en-US" dirty="0" err="1" smtClean="0"/>
              <a:t>α</a:t>
            </a:r>
            <a:r>
              <a:rPr lang="en-US" dirty="0" smtClean="0"/>
              <a:t>=0, classical normalized graph </a:t>
            </a:r>
            <a:r>
              <a:rPr lang="en-US" dirty="0" err="1" smtClean="0"/>
              <a:t>Laplacian</a:t>
            </a:r>
            <a:endParaRPr lang="en-US" dirty="0" smtClean="0"/>
          </a:p>
          <a:p>
            <a:pPr lvl="1"/>
            <a:r>
              <a:rPr lang="en-US" dirty="0" err="1" smtClean="0"/>
              <a:t>α</a:t>
            </a:r>
            <a:r>
              <a:rPr lang="en-US" dirty="0" smtClean="0"/>
              <a:t>=1/2, </a:t>
            </a:r>
            <a:r>
              <a:rPr lang="en-US" altLang="zh-CN" dirty="0" smtClean="0"/>
              <a:t>backward </a:t>
            </a:r>
            <a:r>
              <a:rPr lang="en-US" dirty="0" err="1" smtClean="0"/>
              <a:t>Fokkar</a:t>
            </a:r>
            <a:r>
              <a:rPr lang="en-US" dirty="0" smtClean="0"/>
              <a:t>-Planck </a:t>
            </a:r>
            <a:r>
              <a:rPr lang="en-US" altLang="zh-CN" dirty="0" smtClean="0"/>
              <a:t>operator</a:t>
            </a:r>
            <a:endParaRPr lang="en-US" dirty="0" smtClean="0"/>
          </a:p>
          <a:p>
            <a:endParaRPr lang="en-US" dirty="0" smtClean="0"/>
          </a:p>
        </p:txBody>
      </p:sp>
      <p:graphicFrame>
        <p:nvGraphicFramePr>
          <p:cNvPr id="5" name="Object 4"/>
          <p:cNvGraphicFramePr>
            <a:graphicFrameLocks noChangeAspect="1"/>
          </p:cNvGraphicFramePr>
          <p:nvPr/>
        </p:nvGraphicFramePr>
        <p:xfrm>
          <a:off x="4724400" y="1371600"/>
          <a:ext cx="2743200" cy="855878"/>
        </p:xfrm>
        <a:graphic>
          <a:graphicData uri="http://schemas.openxmlformats.org/presentationml/2006/ole">
            <p:oleObj spid="_x0000_s99330" name="Equation" r:id="rId3" imgW="1587500" imgH="495300" progId="Equation.3">
              <p:embed/>
            </p:oleObj>
          </a:graphicData>
        </a:graphic>
      </p:graphicFrame>
      <p:graphicFrame>
        <p:nvGraphicFramePr>
          <p:cNvPr id="7" name="Object 6"/>
          <p:cNvGraphicFramePr>
            <a:graphicFrameLocks/>
          </p:cNvGraphicFramePr>
          <p:nvPr/>
        </p:nvGraphicFramePr>
        <p:xfrm>
          <a:off x="1143000" y="1397000"/>
          <a:ext cx="6858000" cy="4064000"/>
        </p:xfrm>
        <a:graphic>
          <a:graphicData uri="http://schemas.openxmlformats.org/presentationml/2006/ole">
            <p:oleObj spid="_x0000_s99331" name="Equation" r:id="rId4" imgW="0" imgH="0" progId="Equation.3">
              <p:embed/>
            </p:oleObj>
          </a:graphicData>
        </a:graphic>
      </p:graphicFrame>
      <p:graphicFrame>
        <p:nvGraphicFramePr>
          <p:cNvPr id="8" name="Object 7"/>
          <p:cNvGraphicFramePr>
            <a:graphicFrameLocks noChangeAspect="1"/>
          </p:cNvGraphicFramePr>
          <p:nvPr/>
        </p:nvGraphicFramePr>
        <p:xfrm>
          <a:off x="2286000" y="2438400"/>
          <a:ext cx="5051996" cy="536342"/>
        </p:xfrm>
        <a:graphic>
          <a:graphicData uri="http://schemas.openxmlformats.org/presentationml/2006/ole">
            <p:oleObj spid="_x0000_s99332" name="Equation" r:id="rId5" imgW="3708400" imgH="393700" progId="Equation.3">
              <p:embed/>
            </p:oleObj>
          </a:graphicData>
        </a:graphic>
      </p:graphicFrame>
      <p:graphicFrame>
        <p:nvGraphicFramePr>
          <p:cNvPr id="9" name="Object 8"/>
          <p:cNvGraphicFramePr>
            <a:graphicFrameLocks noChangeAspect="1"/>
          </p:cNvGraphicFramePr>
          <p:nvPr/>
        </p:nvGraphicFramePr>
        <p:xfrm>
          <a:off x="1841500" y="3621088"/>
          <a:ext cx="6094413" cy="685800"/>
        </p:xfrm>
        <a:graphic>
          <a:graphicData uri="http://schemas.openxmlformats.org/presentationml/2006/ole">
            <p:oleObj spid="_x0000_s99333" name="Equation" r:id="rId6" imgW="4191000" imgH="469900" progId="Equation.3">
              <p:embed/>
            </p:oleObj>
          </a:graphicData>
        </a:graphic>
      </p:graphicFrame>
      <p:sp>
        <p:nvSpPr>
          <p:cNvPr id="10" name="TextBox 9"/>
          <p:cNvSpPr txBox="1"/>
          <p:nvPr/>
        </p:nvSpPr>
        <p:spPr>
          <a:xfrm>
            <a:off x="4284590" y="6295982"/>
            <a:ext cx="3651323" cy="369332"/>
          </a:xfrm>
          <a:prstGeom prst="rect">
            <a:avLst/>
          </a:prstGeom>
          <a:noFill/>
        </p:spPr>
        <p:txBody>
          <a:bodyPr wrap="none" rtlCol="0">
            <a:spAutoFit/>
          </a:bodyPr>
          <a:lstStyle/>
          <a:p>
            <a:r>
              <a:rPr lang="en-US" dirty="0" err="1" smtClean="0">
                <a:solidFill>
                  <a:srgbClr val="800000"/>
                </a:solidFill>
              </a:rPr>
              <a:t>Coifman-Lafon</a:t>
            </a:r>
            <a:r>
              <a:rPr lang="en-US" dirty="0" smtClean="0">
                <a:solidFill>
                  <a:srgbClr val="800000"/>
                </a:solidFill>
              </a:rPr>
              <a:t> 2006. Diffusion Maps</a:t>
            </a:r>
            <a:r>
              <a:rPr lang="en-US" dirty="0" smtClean="0"/>
              <a: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Heat Diffusion Distance</a:t>
            </a:r>
            <a:endParaRPr lang="en-US" dirty="0">
              <a:solidFill>
                <a:srgbClr val="0000FF"/>
              </a:solidFill>
              <a:latin typeface="Comic Sans MS"/>
            </a:endParaRPr>
          </a:p>
        </p:txBody>
      </p:sp>
      <p:pic>
        <p:nvPicPr>
          <p:cNvPr id="6" name="Content Placeholder 5" descr="Belkin_19.pdf"/>
          <p:cNvPicPr>
            <a:picLocks noGrp="1" noChangeAspect="1"/>
          </p:cNvPicPr>
          <p:nvPr>
            <p:ph idx="1"/>
          </p:nvPr>
        </p:nvPicPr>
        <mc:AlternateContent>
          <mc:Choice xmlns:ma="http://schemas.microsoft.com/office/mac/drawingml/2008/main" Requires="ma">
            <p:blipFill>
              <a:blip r:embed="rId4"/>
              <a:srcRect t="-5601" b="-5601"/>
              <a:stretch>
                <a:fillRect/>
              </a:stretch>
            </p:blipFill>
          </mc:Choice>
          <mc:Fallback>
            <p:blipFill>
              <a:blip r:embed="rId5"/>
              <a:srcRect t="-5601" b="-5601"/>
              <a:stretch>
                <a:fillRect/>
              </a:stretch>
            </p:blipFill>
          </mc:Fallback>
        </mc:AlternateContent>
        <p:spPr/>
      </p:pic>
      <p:graphicFrame>
        <p:nvGraphicFramePr>
          <p:cNvPr id="4" name="Object 3"/>
          <p:cNvGraphicFramePr>
            <a:graphicFrameLocks noChangeAspect="1"/>
          </p:cNvGraphicFramePr>
          <p:nvPr/>
        </p:nvGraphicFramePr>
        <p:xfrm>
          <a:off x="4591050" y="2061712"/>
          <a:ext cx="4552950" cy="304800"/>
        </p:xfrm>
        <a:graphic>
          <a:graphicData uri="http://schemas.openxmlformats.org/presentationml/2006/ole">
            <p:oleObj spid="_x0000_s100354" name="Equation" r:id="rId6" imgW="3035300" imgH="203200" progId="Equation.3">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fontScale="90000"/>
          </a:bodyPr>
          <a:lstStyle/>
          <a:p>
            <a:r>
              <a:rPr lang="en-US" dirty="0" smtClean="0">
                <a:solidFill>
                  <a:srgbClr val="0000FF"/>
                </a:solidFill>
                <a:latin typeface="Comic Sans MS"/>
              </a:rPr>
              <a:t>Note:</a:t>
            </a:r>
            <a:br>
              <a:rPr lang="en-US" dirty="0" smtClean="0">
                <a:solidFill>
                  <a:srgbClr val="0000FF"/>
                </a:solidFill>
                <a:latin typeface="Comic Sans MS"/>
              </a:rPr>
            </a:br>
            <a:r>
              <a:rPr lang="en-US" dirty="0" smtClean="0">
                <a:solidFill>
                  <a:srgbClr val="0000FF"/>
                </a:solidFill>
                <a:latin typeface="Comic Sans MS"/>
              </a:rPr>
              <a:t>A</a:t>
            </a:r>
            <a:r>
              <a:rPr lang="en-US" altLang="zh-CN" dirty="0" smtClean="0">
                <a:solidFill>
                  <a:srgbClr val="0000FF"/>
                </a:solidFill>
                <a:latin typeface="Comic Sans MS"/>
              </a:rPr>
              <a:t>nother </a:t>
            </a:r>
            <a:r>
              <a:rPr lang="en-US" altLang="zh-CN" dirty="0" smtClean="0">
                <a:solidFill>
                  <a:srgbClr val="0000FF"/>
                </a:solidFill>
                <a:latin typeface="Comic Sans MS"/>
              </a:rPr>
              <a:t>choice of </a:t>
            </a:r>
            <a:r>
              <a:rPr lang="en-US" altLang="zh-CN" dirty="0" err="1" smtClean="0">
                <a:solidFill>
                  <a:srgbClr val="0000FF"/>
                </a:solidFill>
                <a:latin typeface="Comic Sans MS"/>
              </a:rPr>
              <a:t>eigenmaps</a:t>
            </a:r>
            <a:endParaRPr lang="en-US" dirty="0">
              <a:solidFill>
                <a:srgbClr val="0000FF"/>
              </a:solidFill>
              <a:latin typeface="Comic Sans MS"/>
            </a:endParaRPr>
          </a:p>
        </p:txBody>
      </p:sp>
      <p:sp>
        <p:nvSpPr>
          <p:cNvPr id="4" name="Content Placeholder 3"/>
          <p:cNvSpPr>
            <a:spLocks noGrp="1"/>
          </p:cNvSpPr>
          <p:nvPr>
            <p:ph idx="1"/>
          </p:nvPr>
        </p:nvSpPr>
        <p:spPr>
          <a:xfrm>
            <a:off x="457200" y="1600200"/>
            <a:ext cx="8458200" cy="4525963"/>
          </a:xfrm>
        </p:spPr>
        <p:txBody>
          <a:bodyPr/>
          <a:lstStyle/>
          <a:p>
            <a:r>
              <a:rPr lang="en-US" dirty="0" smtClean="0">
                <a:solidFill>
                  <a:srgbClr val="FF0000"/>
                </a:solidFill>
              </a:rPr>
              <a:t>N</a:t>
            </a:r>
            <a:r>
              <a:rPr lang="en-US" altLang="zh-CN" dirty="0" smtClean="0">
                <a:solidFill>
                  <a:srgbClr val="FF0000"/>
                </a:solidFill>
              </a:rPr>
              <a:t>ormalized</a:t>
            </a:r>
            <a:r>
              <a:rPr lang="en-US" altLang="zh-CN" dirty="0" smtClean="0"/>
              <a:t> positive semi-definite </a:t>
            </a:r>
            <a:r>
              <a:rPr lang="en-US" altLang="zh-CN" dirty="0" err="1" smtClean="0"/>
              <a:t>Laplacian</a:t>
            </a:r>
            <a:endParaRPr lang="en-US" dirty="0" smtClean="0"/>
          </a:p>
          <a:p>
            <a:endParaRPr lang="en-US" i="1" dirty="0" smtClean="0">
              <a:solidFill>
                <a:srgbClr val="0000FF"/>
              </a:solidFill>
            </a:endParaRPr>
          </a:p>
          <a:p>
            <a:r>
              <a:rPr lang="en-US" i="1" dirty="0" err="1" smtClean="0">
                <a:solidFill>
                  <a:srgbClr val="0000FF"/>
                </a:solidFill>
                <a:latin typeface="Lucida Grande"/>
                <a:ea typeface="Lucida Grande"/>
                <a:cs typeface="Lucida Grande"/>
              </a:rPr>
              <a:t>ϕ</a:t>
            </a:r>
            <a:r>
              <a:rPr lang="en-US" altLang="zh-CN" i="1" baseline="-25000" dirty="0" err="1" smtClean="0">
                <a:solidFill>
                  <a:srgbClr val="0000FF"/>
                </a:solidFill>
              </a:rPr>
              <a:t>i</a:t>
            </a:r>
            <a:r>
              <a:rPr lang="en-US" i="1" dirty="0" smtClean="0"/>
              <a:t> </a:t>
            </a:r>
            <a:r>
              <a:rPr lang="en-US" dirty="0" smtClean="0"/>
              <a:t>is a</a:t>
            </a:r>
            <a:r>
              <a:rPr lang="en-US" altLang="zh-CN" dirty="0" smtClean="0"/>
              <a:t>n</a:t>
            </a:r>
            <a:r>
              <a:rPr lang="en-US" dirty="0" smtClean="0"/>
              <a:t> eigenvector of </a:t>
            </a:r>
            <a:r>
              <a:rPr lang="en-US" i="1" dirty="0" err="1" smtClean="0">
                <a:solidFill>
                  <a:srgbClr val="0000FF"/>
                </a:solidFill>
              </a:rPr>
              <a:t>L</a:t>
            </a:r>
            <a:r>
              <a:rPr lang="en-US" altLang="zh-CN" i="1" baseline="-25000" dirty="0" err="1" smtClean="0">
                <a:solidFill>
                  <a:srgbClr val="0000FF"/>
                </a:solidFill>
              </a:rPr>
              <a:t>n</a:t>
            </a:r>
            <a:r>
              <a:rPr lang="en-US" i="1" dirty="0" smtClean="0"/>
              <a:t> </a:t>
            </a:r>
            <a:r>
              <a:rPr lang="en-US" altLang="zh-CN" dirty="0" smtClean="0"/>
              <a:t>with </a:t>
            </a:r>
            <a:r>
              <a:rPr lang="en-US" altLang="zh-CN" dirty="0" err="1" smtClean="0"/>
              <a:t>eigenvalue</a:t>
            </a:r>
            <a:r>
              <a:rPr lang="en-US" altLang="zh-CN" dirty="0" smtClean="0"/>
              <a:t> </a:t>
            </a:r>
            <a:r>
              <a:rPr lang="en-US" i="1" dirty="0" err="1" smtClean="0">
                <a:solidFill>
                  <a:srgbClr val="0000FF"/>
                </a:solidFill>
              </a:rPr>
              <a:t>λ</a:t>
            </a:r>
            <a:r>
              <a:rPr lang="en-US" altLang="zh-CN" i="1" baseline="-25000" dirty="0" err="1" smtClean="0">
                <a:solidFill>
                  <a:srgbClr val="0000FF"/>
                </a:solidFill>
              </a:rPr>
              <a:t>i</a:t>
            </a:r>
            <a:endParaRPr lang="en-US" i="1" dirty="0" smtClean="0">
              <a:solidFill>
                <a:srgbClr val="0000FF"/>
              </a:solidFill>
            </a:endParaRPr>
          </a:p>
          <a:p>
            <a:r>
              <a:rPr lang="en-US" dirty="0" smtClean="0"/>
              <a:t>Normalized </a:t>
            </a:r>
            <a:r>
              <a:rPr lang="en-US" dirty="0" err="1" smtClean="0"/>
              <a:t>L</a:t>
            </a:r>
            <a:r>
              <a:rPr lang="en-US" dirty="0" err="1" smtClean="0"/>
              <a:t>a</a:t>
            </a:r>
            <a:r>
              <a:rPr lang="en-US" altLang="zh-CN" dirty="0" err="1" smtClean="0"/>
              <a:t>placian</a:t>
            </a:r>
            <a:r>
              <a:rPr lang="en-US" altLang="zh-CN" dirty="0" smtClean="0"/>
              <a:t> </a:t>
            </a:r>
            <a:r>
              <a:rPr lang="en-US" altLang="zh-CN" dirty="0" err="1" smtClean="0"/>
              <a:t>eigenmaps</a:t>
            </a:r>
            <a:r>
              <a:rPr lang="en-US" altLang="zh-CN" dirty="0" smtClean="0"/>
              <a:t>:</a:t>
            </a:r>
            <a:endParaRPr lang="en-US" altLang="zh-CN" dirty="0" smtClean="0"/>
          </a:p>
          <a:p>
            <a:pPr>
              <a:buNone/>
            </a:pPr>
            <a:endParaRPr lang="en-US" dirty="0"/>
          </a:p>
        </p:txBody>
      </p:sp>
      <p:graphicFrame>
        <p:nvGraphicFramePr>
          <p:cNvPr id="5" name="Object 4"/>
          <p:cNvGraphicFramePr>
            <a:graphicFrameLocks noChangeAspect="1"/>
          </p:cNvGraphicFramePr>
          <p:nvPr/>
        </p:nvGraphicFramePr>
        <p:xfrm>
          <a:off x="1600200" y="2286000"/>
          <a:ext cx="6062663" cy="482600"/>
        </p:xfrm>
        <a:graphic>
          <a:graphicData uri="http://schemas.openxmlformats.org/presentationml/2006/ole">
            <p:oleObj spid="_x0000_s265218" name="Equation" r:id="rId3" imgW="2552700" imgH="203200" progId="Equation.3">
              <p:embed/>
            </p:oleObj>
          </a:graphicData>
        </a:graphic>
      </p:graphicFrame>
      <p:graphicFrame>
        <p:nvGraphicFramePr>
          <p:cNvPr id="6" name="Object 5"/>
          <p:cNvGraphicFramePr>
            <a:graphicFrameLocks noChangeAspect="1"/>
          </p:cNvGraphicFramePr>
          <p:nvPr/>
        </p:nvGraphicFramePr>
        <p:xfrm>
          <a:off x="2403475" y="4114800"/>
          <a:ext cx="4406900" cy="533400"/>
        </p:xfrm>
        <a:graphic>
          <a:graphicData uri="http://schemas.openxmlformats.org/presentationml/2006/ole">
            <p:oleObj spid="_x0000_s265219" name="Equation" r:id="rId4" imgW="1993900" imgH="241300" progId="Equation.3">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Connections </a:t>
            </a:r>
            <a:r>
              <a:rPr lang="en-US" dirty="0" smtClean="0">
                <a:solidFill>
                  <a:srgbClr val="0000FF"/>
                </a:solidFill>
                <a:latin typeface="Comic Sans MS"/>
              </a:rPr>
              <a:t>to Markov Chain</a:t>
            </a:r>
            <a:endParaRPr lang="en-US" dirty="0">
              <a:solidFill>
                <a:srgbClr val="0000FF"/>
              </a:solidFill>
              <a:latin typeface="Comic Sans MS"/>
            </a:endParaRPr>
          </a:p>
        </p:txBody>
      </p:sp>
      <p:sp>
        <p:nvSpPr>
          <p:cNvPr id="4" name="Content Placeholder 3"/>
          <p:cNvSpPr>
            <a:spLocks noGrp="1"/>
          </p:cNvSpPr>
          <p:nvPr>
            <p:ph idx="1"/>
          </p:nvPr>
        </p:nvSpPr>
        <p:spPr>
          <a:xfrm>
            <a:off x="457200" y="1600200"/>
            <a:ext cx="8458200" cy="4525963"/>
          </a:xfrm>
        </p:spPr>
        <p:txBody>
          <a:bodyPr>
            <a:normAutofit fontScale="92500" lnSpcReduction="20000"/>
          </a:bodyPr>
          <a:lstStyle/>
          <a:p>
            <a:r>
              <a:rPr lang="en-US" i="1" dirty="0" smtClean="0">
                <a:solidFill>
                  <a:srgbClr val="0000FF"/>
                </a:solidFill>
              </a:rPr>
              <a:t>L = D-</a:t>
            </a:r>
            <a:r>
              <a:rPr lang="en-US" i="1" dirty="0" smtClean="0">
                <a:solidFill>
                  <a:srgbClr val="0000FF"/>
                </a:solidFill>
              </a:rPr>
              <a:t>W</a:t>
            </a:r>
            <a:r>
              <a:rPr lang="en-US" dirty="0" smtClean="0">
                <a:solidFill>
                  <a:srgbClr val="0000FF"/>
                </a:solidFill>
              </a:rPr>
              <a:t>: </a:t>
            </a:r>
            <a:r>
              <a:rPr lang="en-US" dirty="0" err="1" smtClean="0">
                <a:solidFill>
                  <a:srgbClr val="0000FF"/>
                </a:solidFill>
              </a:rPr>
              <a:t>unnormalized</a:t>
            </a:r>
            <a:r>
              <a:rPr lang="en-US" dirty="0" smtClean="0">
                <a:solidFill>
                  <a:srgbClr val="0000FF"/>
                </a:solidFill>
              </a:rPr>
              <a:t> </a:t>
            </a:r>
            <a:r>
              <a:rPr lang="en-US" dirty="0" smtClean="0">
                <a:solidFill>
                  <a:srgbClr val="000000"/>
                </a:solidFill>
              </a:rPr>
              <a:t>graph </a:t>
            </a:r>
            <a:r>
              <a:rPr lang="en-US" dirty="0" err="1" smtClean="0">
                <a:solidFill>
                  <a:srgbClr val="000000"/>
                </a:solidFill>
              </a:rPr>
              <a:t>Laplacian</a:t>
            </a:r>
            <a:endParaRPr lang="en-US" i="1" dirty="0" smtClean="0">
              <a:solidFill>
                <a:srgbClr val="000000"/>
              </a:solidFill>
            </a:endParaRPr>
          </a:p>
          <a:p>
            <a:r>
              <a:rPr lang="en-US" i="1" dirty="0" err="1" smtClean="0">
                <a:solidFill>
                  <a:srgbClr val="0000FF"/>
                </a:solidFill>
              </a:rPr>
              <a:t>L</a:t>
            </a:r>
            <a:r>
              <a:rPr lang="en-US" i="1" baseline="-25000" dirty="0" err="1" smtClean="0">
                <a:solidFill>
                  <a:srgbClr val="0000FF"/>
                </a:solidFill>
              </a:rPr>
              <a:t>n</a:t>
            </a:r>
            <a:r>
              <a:rPr lang="en-US" i="1" dirty="0" smtClean="0">
                <a:solidFill>
                  <a:srgbClr val="0000FF"/>
                </a:solidFill>
              </a:rPr>
              <a:t>=D</a:t>
            </a:r>
            <a:r>
              <a:rPr lang="en-US" i="1" baseline="30000" dirty="0" smtClean="0">
                <a:solidFill>
                  <a:srgbClr val="0000FF"/>
                </a:solidFill>
              </a:rPr>
              <a:t>-1/2 </a:t>
            </a:r>
            <a:r>
              <a:rPr lang="en-US" i="1" dirty="0" smtClean="0">
                <a:solidFill>
                  <a:srgbClr val="0000FF"/>
                </a:solidFill>
              </a:rPr>
              <a:t>L D</a:t>
            </a:r>
            <a:r>
              <a:rPr lang="en-US" i="1" baseline="30000" dirty="0" smtClean="0">
                <a:solidFill>
                  <a:srgbClr val="0000FF"/>
                </a:solidFill>
              </a:rPr>
              <a:t>-1/2</a:t>
            </a:r>
            <a:r>
              <a:rPr lang="en-US" dirty="0" smtClean="0">
                <a:solidFill>
                  <a:srgbClr val="0000FF"/>
                </a:solidFill>
              </a:rPr>
              <a:t>: normalized </a:t>
            </a:r>
            <a:r>
              <a:rPr lang="en-US" dirty="0" smtClean="0">
                <a:solidFill>
                  <a:srgbClr val="000000"/>
                </a:solidFill>
              </a:rPr>
              <a:t>graph </a:t>
            </a:r>
            <a:r>
              <a:rPr lang="en-US" dirty="0" err="1" smtClean="0">
                <a:solidFill>
                  <a:srgbClr val="000000"/>
                </a:solidFill>
              </a:rPr>
              <a:t>Laplacian</a:t>
            </a:r>
            <a:endParaRPr lang="en-US" i="1" dirty="0" smtClean="0">
              <a:solidFill>
                <a:srgbClr val="000000"/>
              </a:solidFill>
            </a:endParaRPr>
          </a:p>
          <a:p>
            <a:r>
              <a:rPr lang="en-US" i="1" dirty="0" smtClean="0">
                <a:solidFill>
                  <a:srgbClr val="0000FF"/>
                </a:solidFill>
              </a:rPr>
              <a:t>P = I - D</a:t>
            </a:r>
            <a:r>
              <a:rPr lang="en-US" i="1" baseline="30000" dirty="0" smtClean="0">
                <a:solidFill>
                  <a:srgbClr val="0000FF"/>
                </a:solidFill>
              </a:rPr>
              <a:t>-1</a:t>
            </a:r>
            <a:r>
              <a:rPr lang="en-US" i="1" dirty="0" smtClean="0">
                <a:solidFill>
                  <a:srgbClr val="0000FF"/>
                </a:solidFill>
              </a:rPr>
              <a:t>L = D</a:t>
            </a:r>
            <a:r>
              <a:rPr lang="en-US" i="1" baseline="30000" dirty="0" smtClean="0">
                <a:solidFill>
                  <a:srgbClr val="0000FF"/>
                </a:solidFill>
              </a:rPr>
              <a:t>-1</a:t>
            </a:r>
            <a:r>
              <a:rPr lang="en-US" i="1" dirty="0" smtClean="0">
                <a:solidFill>
                  <a:srgbClr val="0000FF"/>
                </a:solidFill>
              </a:rPr>
              <a:t>W</a:t>
            </a:r>
            <a:r>
              <a:rPr lang="en-US" dirty="0" smtClean="0">
                <a:solidFill>
                  <a:srgbClr val="0000FF"/>
                </a:solidFill>
              </a:rPr>
              <a:t> </a:t>
            </a:r>
            <a:r>
              <a:rPr lang="en-US" dirty="0" smtClean="0"/>
              <a:t>is</a:t>
            </a:r>
            <a:r>
              <a:rPr lang="en-US" dirty="0" smtClean="0"/>
              <a:t> the </a:t>
            </a:r>
            <a:r>
              <a:rPr lang="en-US" dirty="0" err="1" smtClean="0"/>
              <a:t>markov</a:t>
            </a:r>
            <a:r>
              <a:rPr lang="en-US" dirty="0" smtClean="0"/>
              <a:t> matrix</a:t>
            </a:r>
          </a:p>
          <a:p>
            <a:r>
              <a:rPr lang="en-US" i="1" dirty="0" err="1" smtClean="0">
                <a:solidFill>
                  <a:srgbClr val="0000FF"/>
                </a:solidFill>
              </a:rPr>
              <a:t>v</a:t>
            </a:r>
            <a:r>
              <a:rPr lang="en-US" i="1" dirty="0" smtClean="0"/>
              <a:t> </a:t>
            </a:r>
            <a:r>
              <a:rPr lang="en-US" dirty="0" smtClean="0"/>
              <a:t>is generalized eigenvector of</a:t>
            </a:r>
            <a:r>
              <a:rPr lang="en-US" i="1" dirty="0" smtClean="0"/>
              <a:t> </a:t>
            </a:r>
            <a:r>
              <a:rPr lang="en-US" i="1" dirty="0" smtClean="0">
                <a:solidFill>
                  <a:srgbClr val="0000FF"/>
                </a:solidFill>
              </a:rPr>
              <a:t>L: L </a:t>
            </a:r>
            <a:r>
              <a:rPr lang="en-US" i="1" dirty="0" err="1" smtClean="0">
                <a:solidFill>
                  <a:srgbClr val="0000FF"/>
                </a:solidFill>
              </a:rPr>
              <a:t>v</a:t>
            </a:r>
            <a:r>
              <a:rPr lang="en-US" i="1" dirty="0" smtClean="0">
                <a:solidFill>
                  <a:srgbClr val="0000FF"/>
                </a:solidFill>
              </a:rPr>
              <a:t> = </a:t>
            </a:r>
            <a:r>
              <a:rPr lang="en-US" i="1" dirty="0" err="1" smtClean="0">
                <a:solidFill>
                  <a:srgbClr val="0000FF"/>
                </a:solidFill>
              </a:rPr>
              <a:t>λ</a:t>
            </a:r>
            <a:r>
              <a:rPr lang="en-US" i="1" dirty="0" smtClean="0">
                <a:solidFill>
                  <a:srgbClr val="0000FF"/>
                </a:solidFill>
              </a:rPr>
              <a:t> D </a:t>
            </a:r>
            <a:r>
              <a:rPr lang="en-US" i="1" dirty="0" err="1" smtClean="0">
                <a:solidFill>
                  <a:srgbClr val="0000FF"/>
                </a:solidFill>
              </a:rPr>
              <a:t>v</a:t>
            </a:r>
            <a:endParaRPr lang="en-US" i="1" dirty="0" smtClean="0">
              <a:solidFill>
                <a:srgbClr val="0000FF"/>
              </a:solidFill>
            </a:endParaRPr>
          </a:p>
          <a:p>
            <a:r>
              <a:rPr lang="en-US" i="1" dirty="0" err="1" smtClean="0">
                <a:solidFill>
                  <a:srgbClr val="0000FF"/>
                </a:solidFill>
              </a:rPr>
              <a:t>v</a:t>
            </a:r>
            <a:r>
              <a:rPr lang="en-US" i="1" dirty="0" smtClean="0"/>
              <a:t> </a:t>
            </a:r>
            <a:r>
              <a:rPr lang="en-US" dirty="0" smtClean="0"/>
              <a:t>is </a:t>
            </a:r>
            <a:r>
              <a:rPr lang="en-US" altLang="zh-CN" dirty="0" smtClean="0"/>
              <a:t>also </a:t>
            </a:r>
            <a:r>
              <a:rPr lang="en-US" dirty="0" smtClean="0"/>
              <a:t>a right eigenvector of </a:t>
            </a:r>
            <a:r>
              <a:rPr lang="en-US" i="1" dirty="0" smtClean="0">
                <a:solidFill>
                  <a:srgbClr val="0000FF"/>
                </a:solidFill>
              </a:rPr>
              <a:t>P</a:t>
            </a:r>
            <a:r>
              <a:rPr lang="en-US" i="1" dirty="0" smtClean="0"/>
              <a:t> </a:t>
            </a:r>
            <a:r>
              <a:rPr lang="en-US" dirty="0" smtClean="0"/>
              <a:t>with </a:t>
            </a:r>
            <a:r>
              <a:rPr lang="en-US" dirty="0" err="1" smtClean="0"/>
              <a:t>eigenvalue</a:t>
            </a:r>
            <a:r>
              <a:rPr lang="en-US" dirty="0" smtClean="0"/>
              <a:t> </a:t>
            </a:r>
            <a:r>
              <a:rPr lang="en-US" i="1" dirty="0" smtClean="0">
                <a:solidFill>
                  <a:srgbClr val="0000FF"/>
                </a:solidFill>
              </a:rPr>
              <a:t>1-</a:t>
            </a:r>
            <a:r>
              <a:rPr lang="en-US" i="1" dirty="0" smtClean="0">
                <a:solidFill>
                  <a:srgbClr val="0000FF"/>
                </a:solidFill>
              </a:rPr>
              <a:t>λ</a:t>
            </a:r>
          </a:p>
          <a:p>
            <a:r>
              <a:rPr lang="en-US" i="1" dirty="0" smtClean="0">
                <a:solidFill>
                  <a:srgbClr val="0000FF"/>
                </a:solidFill>
              </a:rPr>
              <a:t>D</a:t>
            </a:r>
            <a:r>
              <a:rPr lang="en-US" i="1" baseline="30000" dirty="0" smtClean="0">
                <a:solidFill>
                  <a:srgbClr val="0000FF"/>
                </a:solidFill>
              </a:rPr>
              <a:t>1/2</a:t>
            </a:r>
            <a:r>
              <a:rPr lang="en-US" i="1" dirty="0" smtClean="0">
                <a:solidFill>
                  <a:srgbClr val="0000FF"/>
                </a:solidFill>
              </a:rPr>
              <a:t> </a:t>
            </a:r>
            <a:r>
              <a:rPr lang="en-US" i="1" dirty="0" err="1" smtClean="0">
                <a:solidFill>
                  <a:srgbClr val="0000FF"/>
                </a:solidFill>
              </a:rPr>
              <a:t>v</a:t>
            </a:r>
            <a:r>
              <a:rPr lang="en-US" i="1" dirty="0" smtClean="0">
                <a:solidFill>
                  <a:srgbClr val="0000FF"/>
                </a:solidFill>
              </a:rPr>
              <a:t> </a:t>
            </a:r>
            <a:r>
              <a:rPr lang="en-US" dirty="0" smtClean="0"/>
              <a:t>is eigenvectors of </a:t>
            </a:r>
            <a:r>
              <a:rPr lang="en-US" i="1" dirty="0" err="1" smtClean="0">
                <a:solidFill>
                  <a:srgbClr val="0000FF"/>
                </a:solidFill>
              </a:rPr>
              <a:t>L</a:t>
            </a:r>
            <a:r>
              <a:rPr lang="en-US" i="1" baseline="-25000" dirty="0" err="1" smtClean="0">
                <a:solidFill>
                  <a:srgbClr val="0000FF"/>
                </a:solidFill>
              </a:rPr>
              <a:t>n</a:t>
            </a:r>
            <a:r>
              <a:rPr lang="en-US" dirty="0" smtClean="0">
                <a:solidFill>
                  <a:srgbClr val="0000FF"/>
                </a:solidFill>
              </a:rPr>
              <a:t> </a:t>
            </a:r>
            <a:r>
              <a:rPr lang="en-US" dirty="0" smtClean="0">
                <a:solidFill>
                  <a:srgbClr val="000000"/>
                </a:solidFill>
              </a:rPr>
              <a:t>with </a:t>
            </a:r>
            <a:r>
              <a:rPr lang="en-US" dirty="0" err="1" smtClean="0">
                <a:solidFill>
                  <a:srgbClr val="000000"/>
                </a:solidFill>
              </a:rPr>
              <a:t>eigenvalue</a:t>
            </a:r>
            <a:r>
              <a:rPr lang="en-US" dirty="0" smtClean="0">
                <a:solidFill>
                  <a:srgbClr val="0000FF"/>
                </a:solidFill>
              </a:rPr>
              <a:t> </a:t>
            </a:r>
            <a:r>
              <a:rPr lang="en-US" i="1" dirty="0" err="1" smtClean="0">
                <a:solidFill>
                  <a:srgbClr val="0000FF"/>
                </a:solidFill>
              </a:rPr>
              <a:t>λ</a:t>
            </a:r>
            <a:endParaRPr lang="en-US" i="1" dirty="0" smtClean="0">
              <a:solidFill>
                <a:srgbClr val="0000FF"/>
              </a:solidFill>
            </a:endParaRPr>
          </a:p>
          <a:p>
            <a:r>
              <a:rPr lang="en-US" i="1" dirty="0" smtClean="0">
                <a:solidFill>
                  <a:srgbClr val="0000FF"/>
                </a:solidFill>
              </a:rPr>
              <a:t>P </a:t>
            </a:r>
            <a:r>
              <a:rPr lang="en-US" dirty="0" smtClean="0"/>
              <a:t>is </a:t>
            </a:r>
            <a:r>
              <a:rPr lang="en-US" dirty="0" err="1" smtClean="0">
                <a:solidFill>
                  <a:srgbClr val="FF0000"/>
                </a:solidFill>
              </a:rPr>
              <a:t>lumpable</a:t>
            </a:r>
            <a:r>
              <a:rPr lang="en-US" dirty="0" smtClean="0"/>
              <a:t> </a:t>
            </a:r>
            <a:r>
              <a:rPr lang="en-US" dirty="0" err="1" smtClean="0"/>
              <a:t>iff</a:t>
            </a:r>
            <a:r>
              <a:rPr lang="en-US" dirty="0" smtClean="0"/>
              <a:t> </a:t>
            </a:r>
            <a:r>
              <a:rPr lang="en-US" dirty="0" err="1" smtClean="0">
                <a:solidFill>
                  <a:srgbClr val="0000FF"/>
                </a:solidFill>
              </a:rPr>
              <a:t>v</a:t>
            </a:r>
            <a:r>
              <a:rPr lang="en-US" dirty="0" smtClean="0"/>
              <a:t> is piece-wise constant</a:t>
            </a:r>
            <a:endParaRPr lang="en-US" i="1" dirty="0" smtClean="0">
              <a:solidFill>
                <a:srgbClr val="0000FF"/>
              </a:solidFill>
            </a:endParaRPr>
          </a:p>
          <a:p>
            <a:r>
              <a:rPr lang="en-US" dirty="0" smtClean="0"/>
              <a:t>So</a:t>
            </a:r>
            <a:r>
              <a:rPr lang="en-US" dirty="0" smtClean="0"/>
              <a:t> </a:t>
            </a:r>
            <a:r>
              <a:rPr lang="en-US" i="1" dirty="0" err="1" smtClean="0">
                <a:solidFill>
                  <a:srgbClr val="0000FF"/>
                </a:solidFill>
              </a:rPr>
              <a:t>v</a:t>
            </a:r>
            <a:r>
              <a:rPr lang="en-US" i="1" dirty="0" smtClean="0">
                <a:solidFill>
                  <a:srgbClr val="0000FF"/>
                </a:solidFill>
              </a:rPr>
              <a:t> is the most often choice </a:t>
            </a:r>
            <a:r>
              <a:rPr lang="en-US" i="1" dirty="0" smtClean="0"/>
              <a:t>of </a:t>
            </a:r>
            <a:r>
              <a:rPr lang="en-US" dirty="0" err="1" smtClean="0"/>
              <a:t>Laplacian</a:t>
            </a:r>
            <a:r>
              <a:rPr lang="en-US" dirty="0" smtClean="0"/>
              <a:t> </a:t>
            </a:r>
            <a:r>
              <a:rPr lang="en-US" dirty="0" err="1" smtClean="0"/>
              <a:t>eigenmaps</a:t>
            </a:r>
            <a:r>
              <a:rPr lang="en-US" dirty="0" smtClean="0"/>
              <a:t> and Diffusion Map</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Two Assumptions on ISOMAP</a:t>
            </a:r>
            <a:endParaRPr lang="en-US" dirty="0">
              <a:solidFill>
                <a:srgbClr val="0000FF"/>
              </a:solidFill>
              <a:latin typeface="Comic Sans MS"/>
            </a:endParaRPr>
          </a:p>
        </p:txBody>
      </p:sp>
      <p:pic>
        <p:nvPicPr>
          <p:cNvPr id="6" name="Content Placeholder 5" descr="Donoho_02.pdf"/>
          <p:cNvPicPr>
            <a:picLocks noGrp="1" noChangeAspect="1"/>
          </p:cNvPicPr>
          <p:nvPr>
            <p:ph idx="1"/>
          </p:nvPr>
        </p:nvPicPr>
        <mc:AlternateContent>
          <mc:Choice xmlns:ma="http://schemas.microsoft.com/office/mac/drawingml/2008/main" Requires="ma">
            <p:blipFill>
              <a:blip r:embed="rId2"/>
              <a:srcRect t="-32820" b="-32820"/>
              <a:stretch>
                <a:fillRect/>
              </a:stretch>
            </p:blipFill>
          </mc:Choice>
          <mc:Fallback>
            <p:blipFill>
              <a:blip r:embed="rId3"/>
              <a:srcRect t="-32820" b="-32820"/>
              <a:stretch>
                <a:fillRect/>
              </a:stretch>
            </p:blipFill>
          </mc:Fallback>
        </mc:AlternateContent>
        <p:spPr>
          <a:xfrm>
            <a:off x="381000" y="685800"/>
            <a:ext cx="8229600" cy="4525963"/>
          </a:xfrm>
        </p:spPr>
      </p:pic>
      <p:sp>
        <p:nvSpPr>
          <p:cNvPr id="9" name="TextBox 8"/>
          <p:cNvSpPr txBox="1"/>
          <p:nvPr/>
        </p:nvSpPr>
        <p:spPr>
          <a:xfrm>
            <a:off x="1066800" y="5562600"/>
            <a:ext cx="7416814" cy="646331"/>
          </a:xfrm>
          <a:prstGeom prst="rect">
            <a:avLst/>
          </a:prstGeom>
          <a:noFill/>
        </p:spPr>
        <p:txBody>
          <a:bodyPr wrap="none" rtlCol="0">
            <a:spAutoFit/>
          </a:bodyPr>
          <a:lstStyle/>
          <a:p>
            <a:r>
              <a:rPr lang="en-US" dirty="0" smtClean="0">
                <a:solidFill>
                  <a:srgbClr val="FF0000"/>
                </a:solidFill>
              </a:rPr>
              <a:t>Convexity</a:t>
            </a:r>
            <a:r>
              <a:rPr lang="en-US" dirty="0" smtClean="0"/>
              <a:t> is hard to meet: consider two balls in an image which never </a:t>
            </a:r>
          </a:p>
          <a:p>
            <a:r>
              <a:rPr lang="en-US" dirty="0" smtClean="0"/>
              <a:t>intersect, whose center coordinate space (x</a:t>
            </a:r>
            <a:r>
              <a:rPr lang="en-US" baseline="-25000" dirty="0" smtClean="0"/>
              <a:t>1</a:t>
            </a:r>
            <a:r>
              <a:rPr lang="en-US" dirty="0" smtClean="0"/>
              <a:t>,y</a:t>
            </a:r>
            <a:r>
              <a:rPr lang="en-US" baseline="-25000" dirty="0" smtClean="0"/>
              <a:t>1</a:t>
            </a:r>
            <a:r>
              <a:rPr lang="en-US" dirty="0" smtClean="0"/>
              <a:t>,x</a:t>
            </a:r>
            <a:r>
              <a:rPr lang="en-US" baseline="-25000" dirty="0" smtClean="0"/>
              <a:t>2</a:t>
            </a:r>
            <a:r>
              <a:rPr lang="en-US" dirty="0" smtClean="0"/>
              <a:t>,y</a:t>
            </a:r>
            <a:r>
              <a:rPr lang="en-US" baseline="-25000" dirty="0" smtClean="0"/>
              <a:t>2</a:t>
            </a:r>
            <a:r>
              <a:rPr lang="en-US" dirty="0" smtClean="0"/>
              <a:t>) must have a </a:t>
            </a:r>
            <a:r>
              <a:rPr lang="en-US" dirty="0" smtClean="0">
                <a:solidFill>
                  <a:srgbClr val="FF0000"/>
                </a:solidFill>
              </a:rPr>
              <a:t>hole.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2239962"/>
          </a:xfrm>
        </p:spPr>
        <p:txBody>
          <a:bodyPr/>
          <a:lstStyle/>
          <a:p>
            <a:r>
              <a:rPr lang="en-US" dirty="0" smtClean="0">
                <a:solidFill>
                  <a:srgbClr val="0000FF"/>
                </a:solidFill>
                <a:latin typeface="Comic Sans MS"/>
              </a:rPr>
              <a:t>Relaxations</a:t>
            </a:r>
            <a:br>
              <a:rPr lang="en-US" dirty="0" smtClean="0">
                <a:solidFill>
                  <a:srgbClr val="0000FF"/>
                </a:solidFill>
                <a:latin typeface="Comic Sans MS"/>
              </a:rPr>
            </a:br>
            <a:r>
              <a:rPr lang="en-US" dirty="0" smtClean="0">
                <a:solidFill>
                  <a:srgbClr val="0000FF"/>
                </a:solidFill>
                <a:latin typeface="Comic Sans MS"/>
              </a:rPr>
              <a:t>(Donoho-Grimes’2003)</a:t>
            </a:r>
            <a:endParaRPr lang="en-US" dirty="0">
              <a:solidFill>
                <a:srgbClr val="0000FF"/>
              </a:solidFill>
              <a:latin typeface="Comic Sans MS"/>
            </a:endParaRPr>
          </a:p>
        </p:txBody>
      </p:sp>
      <p:pic>
        <p:nvPicPr>
          <p:cNvPr id="10" name="Content Placeholder 9" descr="Donoho_03.pdf"/>
          <p:cNvPicPr>
            <a:picLocks noGrp="1" noChangeAspect="1"/>
          </p:cNvPicPr>
          <p:nvPr>
            <p:ph idx="1"/>
          </p:nvPr>
        </p:nvPicPr>
        <mc:AlternateContent>
          <mc:Choice xmlns:ma="http://schemas.microsoft.com/office/mac/drawingml/2008/main" Requires="ma">
            <p:blipFill>
              <a:blip r:embed="rId2"/>
              <a:srcRect t="-139630" b="-139630"/>
              <a:stretch>
                <a:fillRect/>
              </a:stretch>
            </p:blipFill>
          </mc:Choice>
          <mc:Fallback>
            <p:blipFill>
              <a:blip r:embed="rId3"/>
              <a:srcRect t="-139630" b="-139630"/>
              <a:stretch>
                <a:fillRect/>
              </a:stretch>
            </p:blipFill>
          </mc:Fallback>
        </mc:AlternateContent>
        <p:spPr>
          <a:xfrm>
            <a:off x="533400" y="1447800"/>
            <a:ext cx="8229600" cy="4419600"/>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Hessian LLE</a:t>
            </a:r>
            <a:endParaRPr lang="en-US" dirty="0">
              <a:solidFill>
                <a:srgbClr val="0000FF"/>
              </a:solidFill>
              <a:latin typeface="Comic Sans MS"/>
            </a:endParaRPr>
          </a:p>
        </p:txBody>
      </p:sp>
      <p:sp>
        <p:nvSpPr>
          <p:cNvPr id="7" name="Rectangle 6"/>
          <p:cNvSpPr/>
          <p:nvPr/>
        </p:nvSpPr>
        <p:spPr>
          <a:xfrm>
            <a:off x="4412942" y="3244334"/>
            <a:ext cx="318116" cy="369332"/>
          </a:xfrm>
          <a:prstGeom prst="rect">
            <a:avLst/>
          </a:prstGeom>
        </p:spPr>
        <p:txBody>
          <a:bodyPr wrap="none">
            <a:spAutoFit/>
          </a:bodyPr>
          <a:lstStyle/>
          <a:p>
            <a:r>
              <a:rPr lang="en-US" dirty="0" err="1" smtClean="0"/>
              <a:t>α</a:t>
            </a:r>
            <a:endParaRPr lang="en-US" dirty="0"/>
          </a:p>
        </p:txBody>
      </p:sp>
      <p:pic>
        <p:nvPicPr>
          <p:cNvPr id="6" name="Content Placeholder 5" descr="Lerman_02.pdf"/>
          <p:cNvPicPr>
            <a:picLocks noGrp="1" noChangeAspect="1"/>
          </p:cNvPicPr>
          <p:nvPr>
            <p:ph idx="1"/>
          </p:nvPr>
        </p:nvPicPr>
        <mc:AlternateContent>
          <mc:Choice xmlns:ma="http://schemas.microsoft.com/office/mac/drawingml/2008/main" Requires="ma">
            <p:blipFill>
              <a:blip r:embed="rId3"/>
              <a:srcRect l="-7993" r="-7993"/>
              <a:stretch>
                <a:fillRect/>
              </a:stretch>
            </p:blipFill>
          </mc:Choice>
          <mc:Fallback>
            <p:blipFill>
              <a:blip r:embed="rId4"/>
              <a:srcRect l="-7993" r="-7993"/>
              <a:stretch>
                <a:fillRect/>
              </a:stretch>
            </p:blipFill>
          </mc:Fallback>
        </mc:AlternateContent>
        <p:spPr/>
      </p:pic>
      <p:sp>
        <p:nvSpPr>
          <p:cNvPr id="9" name="TextBox 8"/>
          <p:cNvSpPr txBox="1"/>
          <p:nvPr/>
        </p:nvSpPr>
        <p:spPr>
          <a:xfrm>
            <a:off x="1682529" y="6296225"/>
            <a:ext cx="1185541" cy="369332"/>
          </a:xfrm>
          <a:prstGeom prst="rect">
            <a:avLst/>
          </a:prstGeom>
          <a:noFill/>
        </p:spPr>
        <p:txBody>
          <a:bodyPr wrap="none" rtlCol="0">
            <a:spAutoFit/>
          </a:bodyPr>
          <a:lstStyle/>
          <a:p>
            <a:r>
              <a:rPr lang="en-US" dirty="0" smtClean="0"/>
              <a:t>Note that: </a:t>
            </a:r>
            <a:endParaRPr lang="en-US" dirty="0"/>
          </a:p>
        </p:txBody>
      </p:sp>
      <p:graphicFrame>
        <p:nvGraphicFramePr>
          <p:cNvPr id="10" name="Object 9"/>
          <p:cNvGraphicFramePr>
            <a:graphicFrameLocks noChangeAspect="1"/>
          </p:cNvGraphicFramePr>
          <p:nvPr/>
        </p:nvGraphicFramePr>
        <p:xfrm>
          <a:off x="2895600" y="6248400"/>
          <a:ext cx="2743200" cy="471055"/>
        </p:xfrm>
        <a:graphic>
          <a:graphicData uri="http://schemas.openxmlformats.org/presentationml/2006/ole">
            <p:oleObj spid="_x0000_s67586" name="Equation" r:id="rId5" imgW="1257300" imgH="215900" progId="Equation.3">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782762"/>
          </a:xfrm>
        </p:spPr>
        <p:txBody>
          <a:bodyPr/>
          <a:lstStyle/>
          <a:p>
            <a:r>
              <a:rPr lang="en-US" dirty="0" smtClean="0">
                <a:solidFill>
                  <a:srgbClr val="0000FF"/>
                </a:solidFill>
                <a:latin typeface="Comic Sans MS"/>
              </a:rPr>
              <a:t>Convergence of Hessian LLE</a:t>
            </a:r>
            <a:br>
              <a:rPr lang="en-US" dirty="0" smtClean="0">
                <a:solidFill>
                  <a:srgbClr val="0000FF"/>
                </a:solidFill>
                <a:latin typeface="Comic Sans MS"/>
              </a:rPr>
            </a:br>
            <a:r>
              <a:rPr lang="en-US" dirty="0" smtClean="0">
                <a:solidFill>
                  <a:srgbClr val="0000FF"/>
                </a:solidFill>
                <a:latin typeface="Comic Sans MS"/>
              </a:rPr>
              <a:t>(</a:t>
            </a:r>
            <a:r>
              <a:rPr lang="en-US" dirty="0" err="1" smtClean="0">
                <a:solidFill>
                  <a:srgbClr val="0000FF"/>
                </a:solidFill>
                <a:latin typeface="Comic Sans MS"/>
              </a:rPr>
              <a:t>Donoho</a:t>
            </a:r>
            <a:r>
              <a:rPr lang="en-US" dirty="0" smtClean="0">
                <a:solidFill>
                  <a:srgbClr val="0000FF"/>
                </a:solidFill>
                <a:latin typeface="Comic Sans MS"/>
              </a:rPr>
              <a:t>-Grimes)</a:t>
            </a:r>
            <a:endParaRPr lang="en-US" dirty="0">
              <a:solidFill>
                <a:srgbClr val="0000FF"/>
              </a:solidFill>
              <a:latin typeface="Comic Sans MS"/>
            </a:endParaRPr>
          </a:p>
        </p:txBody>
      </p:sp>
      <p:pic>
        <p:nvPicPr>
          <p:cNvPr id="11" name="Content Placeholder 10" descr="Donoho_04.pdf"/>
          <p:cNvPicPr>
            <a:picLocks noGrp="1" noChangeAspect="1"/>
          </p:cNvPicPr>
          <p:nvPr>
            <p:ph idx="1"/>
          </p:nvPr>
        </p:nvPicPr>
        <mc:AlternateContent>
          <mc:Choice xmlns:ma="http://schemas.microsoft.com/office/mac/drawingml/2008/main" Requires="ma">
            <p:blipFill>
              <a:blip r:embed="rId2"/>
              <a:srcRect t="-49033" b="-49033"/>
              <a:stretch>
                <a:fillRect/>
              </a:stretch>
            </p:blipFill>
          </mc:Choice>
          <mc:Fallback>
            <p:blipFill>
              <a:blip r:embed="rId3"/>
              <a:srcRect t="-49033" b="-49033"/>
              <a:stretch>
                <a:fillRect/>
              </a:stretch>
            </p:blipFill>
          </mc:Fallback>
        </mc:AlternateContent>
        <p:spPr>
          <a:xfrm>
            <a:off x="381000" y="1524000"/>
            <a:ext cx="8229600" cy="4525963"/>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Spectrum of P</a:t>
            </a:r>
            <a:endParaRPr lang="en-US" dirty="0">
              <a:solidFill>
                <a:srgbClr val="0000FF"/>
              </a:solidFill>
              <a:latin typeface="Comic Sans MS"/>
            </a:endParaRPr>
          </a:p>
        </p:txBody>
      </p:sp>
      <p:sp>
        <p:nvSpPr>
          <p:cNvPr id="4" name="Content Placeholder 3"/>
          <p:cNvSpPr>
            <a:spLocks noGrp="1"/>
          </p:cNvSpPr>
          <p:nvPr>
            <p:ph idx="1"/>
          </p:nvPr>
        </p:nvSpPr>
        <p:spPr>
          <a:xfrm>
            <a:off x="228600" y="1417638"/>
            <a:ext cx="8705084" cy="4708525"/>
          </a:xfrm>
        </p:spPr>
        <p:txBody>
          <a:bodyPr>
            <a:normAutofit/>
          </a:bodyPr>
          <a:lstStyle/>
          <a:p>
            <a:pPr lvl="1">
              <a:buFont typeface="Arial"/>
              <a:buChar char="•"/>
            </a:pPr>
            <a:r>
              <a:rPr lang="en-US" dirty="0" err="1" smtClean="0"/>
              <a:t>Eigenvalues</a:t>
            </a:r>
            <a:r>
              <a:rPr lang="en-US" dirty="0" smtClean="0"/>
              <a:t> of S and P are the same, so </a:t>
            </a:r>
          </a:p>
          <a:p>
            <a:pPr lvl="1">
              <a:buFont typeface="Arial"/>
              <a:buChar char="•"/>
            </a:pPr>
            <a:endParaRPr lang="en-US" dirty="0" smtClean="0"/>
          </a:p>
          <a:p>
            <a:pPr lvl="1">
              <a:buFont typeface="Arial"/>
              <a:buChar char="•"/>
            </a:pPr>
            <a:endParaRPr lang="en-US" dirty="0" smtClean="0"/>
          </a:p>
          <a:p>
            <a:pPr lvl="1">
              <a:buFont typeface="Arial"/>
              <a:buChar char="•"/>
            </a:pPr>
            <a:r>
              <a:rPr lang="en-US" dirty="0" err="1" smtClean="0"/>
              <a:t>Φ</a:t>
            </a:r>
            <a:r>
              <a:rPr lang="en-US" dirty="0" smtClean="0"/>
              <a:t> and </a:t>
            </a:r>
            <a:r>
              <a:rPr lang="en-US" dirty="0" err="1" smtClean="0"/>
              <a:t>Ψ</a:t>
            </a:r>
            <a:r>
              <a:rPr lang="en-US" dirty="0" smtClean="0"/>
              <a:t> are </a:t>
            </a:r>
            <a:r>
              <a:rPr lang="en-US" dirty="0" smtClean="0">
                <a:solidFill>
                  <a:srgbClr val="FF0000"/>
                </a:solidFill>
              </a:rPr>
              <a:t>right</a:t>
            </a:r>
            <a:r>
              <a:rPr lang="en-US" dirty="0" smtClean="0"/>
              <a:t> and </a:t>
            </a:r>
            <a:r>
              <a:rPr lang="en-US" dirty="0" smtClean="0">
                <a:solidFill>
                  <a:srgbClr val="FF0000"/>
                </a:solidFill>
              </a:rPr>
              <a:t>left</a:t>
            </a:r>
            <a:r>
              <a:rPr lang="en-US" dirty="0" smtClean="0"/>
              <a:t> eigenvector matrix of P, respectively, Φ</a:t>
            </a:r>
            <a:r>
              <a:rPr lang="en-US" baseline="30000" dirty="0" smtClean="0"/>
              <a:t>T</a:t>
            </a:r>
            <a:r>
              <a:rPr lang="en-US" dirty="0" smtClean="0"/>
              <a:t>Ψ = V</a:t>
            </a:r>
            <a:r>
              <a:rPr lang="en-US" baseline="30000" dirty="0" smtClean="0"/>
              <a:t>T</a:t>
            </a:r>
            <a:r>
              <a:rPr lang="en-US" dirty="0" smtClean="0"/>
              <a:t>V = I</a:t>
            </a:r>
          </a:p>
          <a:p>
            <a:pPr lvl="1">
              <a:buFont typeface="Arial"/>
              <a:buChar char="•"/>
            </a:pPr>
            <a:r>
              <a:rPr lang="en-US" dirty="0" smtClean="0"/>
              <a:t>In particular, P 1 = 1, whence</a:t>
            </a:r>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p:txBody>
      </p:sp>
      <p:graphicFrame>
        <p:nvGraphicFramePr>
          <p:cNvPr id="9" name="Object 8"/>
          <p:cNvGraphicFramePr>
            <a:graphicFrameLocks noChangeAspect="1"/>
          </p:cNvGraphicFramePr>
          <p:nvPr/>
        </p:nvGraphicFramePr>
        <p:xfrm>
          <a:off x="4352863" y="2095122"/>
          <a:ext cx="900391" cy="493763"/>
        </p:xfrm>
        <a:graphic>
          <a:graphicData uri="http://schemas.openxmlformats.org/presentationml/2006/ole">
            <p:oleObj spid="_x0000_s146437" name="Equation" r:id="rId3" imgW="393700" imgH="215900" progId="Equation.3">
              <p:embed/>
            </p:oleObj>
          </a:graphicData>
        </a:graphic>
      </p:graphicFrame>
      <p:graphicFrame>
        <p:nvGraphicFramePr>
          <p:cNvPr id="146438" name="Object 6"/>
          <p:cNvGraphicFramePr>
            <a:graphicFrameLocks noChangeAspect="1"/>
          </p:cNvGraphicFramePr>
          <p:nvPr/>
        </p:nvGraphicFramePr>
        <p:xfrm>
          <a:off x="3114675" y="4579938"/>
          <a:ext cx="3278188" cy="984250"/>
        </p:xfrm>
        <a:graphic>
          <a:graphicData uri="http://schemas.openxmlformats.org/presentationml/2006/ole">
            <p:oleObj spid="_x0000_s146438" name="Equation" r:id="rId4" imgW="1778000" imgH="533400" progId="Equation.3">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fontScale="90000"/>
          </a:bodyPr>
          <a:lstStyle/>
          <a:p>
            <a:r>
              <a:rPr lang="en-US" dirty="0" smtClean="0">
                <a:solidFill>
                  <a:srgbClr val="0000FF"/>
                </a:solidFill>
                <a:latin typeface="Comic Sans MS"/>
              </a:rPr>
              <a:t>Comparisons on Swiss Roll </a:t>
            </a:r>
            <a:br>
              <a:rPr lang="en-US" dirty="0" smtClean="0">
                <a:solidFill>
                  <a:srgbClr val="0000FF"/>
                </a:solidFill>
                <a:latin typeface="Comic Sans MS"/>
              </a:rPr>
            </a:br>
            <a:r>
              <a:rPr lang="en-US" dirty="0" smtClean="0">
                <a:solidFill>
                  <a:srgbClr val="0000FF"/>
                </a:solidFill>
                <a:latin typeface="Comic Sans MS"/>
              </a:rPr>
              <a:t>with holes</a:t>
            </a:r>
            <a:endParaRPr lang="en-US" dirty="0">
              <a:solidFill>
                <a:srgbClr val="0000FF"/>
              </a:solidFill>
              <a:latin typeface="Comic Sans MS"/>
            </a:endParaRPr>
          </a:p>
        </p:txBody>
      </p:sp>
      <p:sp>
        <p:nvSpPr>
          <p:cNvPr id="7" name="Rectangle 6"/>
          <p:cNvSpPr/>
          <p:nvPr/>
        </p:nvSpPr>
        <p:spPr>
          <a:xfrm>
            <a:off x="4412942" y="3244334"/>
            <a:ext cx="318116" cy="369332"/>
          </a:xfrm>
          <a:prstGeom prst="rect">
            <a:avLst/>
          </a:prstGeom>
        </p:spPr>
        <p:txBody>
          <a:bodyPr wrap="none">
            <a:spAutoFit/>
          </a:bodyPr>
          <a:lstStyle/>
          <a:p>
            <a:r>
              <a:rPr lang="en-US" dirty="0" err="1" smtClean="0"/>
              <a:t>α</a:t>
            </a:r>
            <a:endParaRPr lang="en-US" dirty="0"/>
          </a:p>
        </p:txBody>
      </p:sp>
      <p:pic>
        <p:nvPicPr>
          <p:cNvPr id="6" name="Content Placeholder 5" descr="Donoho_01.pdf"/>
          <p:cNvPicPr>
            <a:picLocks noGrp="1" noChangeAspect="1"/>
          </p:cNvPicPr>
          <p:nvPr>
            <p:ph idx="1"/>
          </p:nvPr>
        </p:nvPicPr>
        <mc:AlternateContent>
          <mc:Choice xmlns:ma="http://schemas.microsoft.com/office/mac/drawingml/2008/main" Requires="ma">
            <p:blipFill>
              <a:blip r:embed="rId2"/>
              <a:srcRect l="-23735" r="-23735"/>
              <a:stretch>
                <a:fillRect/>
              </a:stretch>
            </p:blipFill>
          </mc:Choice>
          <mc:Fallback>
            <p:blipFill>
              <a:blip r:embed="rId3"/>
              <a:srcRect l="-23735" r="-23735"/>
              <a:stretch>
                <a:fillRect/>
              </a:stretch>
            </p:blipFill>
          </mc:Fallback>
        </mc:AlternateConten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solidFill>
                  <a:srgbClr val="0000FF"/>
                </a:solidFill>
                <a:latin typeface="Comic Sans MS"/>
              </a:rPr>
              <a:t>Comparisons of Manifold Learning Techniques</a:t>
            </a:r>
            <a:endParaRPr lang="en-US" dirty="0">
              <a:solidFill>
                <a:srgbClr val="0000FF"/>
              </a:solidFill>
              <a:latin typeface="Comic Sans MS"/>
            </a:endParaRPr>
          </a:p>
        </p:txBody>
      </p:sp>
      <p:sp>
        <p:nvSpPr>
          <p:cNvPr id="4" name="Content Placeholder 3"/>
          <p:cNvSpPr>
            <a:spLocks noGrp="1"/>
          </p:cNvSpPr>
          <p:nvPr>
            <p:ph idx="1"/>
          </p:nvPr>
        </p:nvSpPr>
        <p:spPr>
          <a:xfrm>
            <a:off x="457200" y="2209800"/>
            <a:ext cx="8229600" cy="3916363"/>
          </a:xfrm>
        </p:spPr>
        <p:txBody>
          <a:bodyPr/>
          <a:lstStyle/>
          <a:p>
            <a:r>
              <a:rPr lang="en-US" sz="2000" dirty="0" smtClean="0">
                <a:solidFill>
                  <a:srgbClr val="FF0000"/>
                </a:solidFill>
              </a:rPr>
              <a:t>MDS</a:t>
            </a:r>
          </a:p>
          <a:p>
            <a:r>
              <a:rPr lang="en-US" sz="2000" dirty="0" smtClean="0">
                <a:solidFill>
                  <a:srgbClr val="FF0000"/>
                </a:solidFill>
              </a:rPr>
              <a:t>PCA</a:t>
            </a:r>
          </a:p>
          <a:p>
            <a:r>
              <a:rPr lang="en-US" sz="2000" dirty="0" smtClean="0">
                <a:solidFill>
                  <a:srgbClr val="FF0000"/>
                </a:solidFill>
              </a:rPr>
              <a:t>ISOMAP</a:t>
            </a:r>
          </a:p>
          <a:p>
            <a:r>
              <a:rPr lang="en-US" sz="2000" dirty="0" smtClean="0">
                <a:solidFill>
                  <a:srgbClr val="FF0000"/>
                </a:solidFill>
              </a:rPr>
              <a:t>LLE</a:t>
            </a:r>
          </a:p>
          <a:p>
            <a:r>
              <a:rPr lang="en-US" sz="2000" dirty="0" smtClean="0">
                <a:solidFill>
                  <a:srgbClr val="FF0000"/>
                </a:solidFill>
              </a:rPr>
              <a:t>Hessian LLE</a:t>
            </a:r>
          </a:p>
          <a:p>
            <a:r>
              <a:rPr lang="en-US" sz="2000" dirty="0" err="1" smtClean="0">
                <a:solidFill>
                  <a:srgbClr val="FF0000"/>
                </a:solidFill>
              </a:rPr>
              <a:t>Laplacian</a:t>
            </a:r>
            <a:r>
              <a:rPr lang="en-US" sz="2000" dirty="0" smtClean="0">
                <a:solidFill>
                  <a:srgbClr val="FF0000"/>
                </a:solidFill>
              </a:rPr>
              <a:t> LLE</a:t>
            </a:r>
          </a:p>
          <a:p>
            <a:r>
              <a:rPr lang="en-US" sz="2000" dirty="0" smtClean="0">
                <a:solidFill>
                  <a:srgbClr val="FF0000"/>
                </a:solidFill>
              </a:rPr>
              <a:t>Diffusion Map</a:t>
            </a:r>
          </a:p>
          <a:p>
            <a:r>
              <a:rPr lang="en-US" sz="2000" dirty="0" smtClean="0">
                <a:solidFill>
                  <a:srgbClr val="FF0000"/>
                </a:solidFill>
              </a:rPr>
              <a:t>Local Tangent Space Alignment</a:t>
            </a:r>
            <a:endParaRPr lang="en-US" sz="1600" dirty="0" smtClean="0">
              <a:solidFill>
                <a:srgbClr val="FF0000"/>
              </a:solidFill>
            </a:endParaRPr>
          </a:p>
          <a:p>
            <a:r>
              <a:rPr lang="en-US" sz="1600" dirty="0" err="1" smtClean="0">
                <a:solidFill>
                  <a:srgbClr val="0000FF"/>
                </a:solidFill>
              </a:rPr>
              <a:t>Matlab</a:t>
            </a:r>
            <a:r>
              <a:rPr lang="en-US" sz="1600" dirty="0" smtClean="0">
                <a:solidFill>
                  <a:srgbClr val="0000FF"/>
                </a:solidFill>
              </a:rPr>
              <a:t> codes: </a:t>
            </a:r>
            <a:r>
              <a:rPr lang="en-US" sz="1600" dirty="0" err="1" smtClean="0">
                <a:solidFill>
                  <a:srgbClr val="0000FF"/>
                </a:solidFill>
              </a:rPr>
              <a:t>mani.m</a:t>
            </a:r>
            <a:endParaRPr lang="en-US" sz="2000" dirty="0" smtClean="0">
              <a:solidFill>
                <a:srgbClr val="0000FF"/>
              </a:solidFill>
            </a:endParaRPr>
          </a:p>
        </p:txBody>
      </p:sp>
      <p:sp>
        <p:nvSpPr>
          <p:cNvPr id="5" name="TextBox 4"/>
          <p:cNvSpPr txBox="1"/>
          <p:nvPr/>
        </p:nvSpPr>
        <p:spPr>
          <a:xfrm>
            <a:off x="3810000" y="5715000"/>
            <a:ext cx="2836083" cy="646331"/>
          </a:xfrm>
          <a:prstGeom prst="rect">
            <a:avLst/>
          </a:prstGeom>
          <a:noFill/>
        </p:spPr>
        <p:txBody>
          <a:bodyPr wrap="none" rtlCol="0">
            <a:spAutoFit/>
          </a:bodyPr>
          <a:lstStyle/>
          <a:p>
            <a:r>
              <a:rPr lang="en-US" dirty="0" smtClean="0"/>
              <a:t>Courtesy of Todd </a:t>
            </a:r>
            <a:r>
              <a:rPr lang="en-US" dirty="0" err="1" smtClean="0"/>
              <a:t>Wittman</a:t>
            </a:r>
            <a:endParaRPr lang="en-US" dirty="0" smtClean="0"/>
          </a:p>
          <a:p>
            <a:endParaRPr lang="en-US" dirty="0"/>
          </a:p>
        </p:txBody>
      </p:sp>
      <p:sp>
        <p:nvSpPr>
          <p:cNvPr id="6" name="TextBox 5"/>
          <p:cNvSpPr txBox="1"/>
          <p:nvPr/>
        </p:nvSpPr>
        <p:spPr>
          <a:xfrm>
            <a:off x="43420" y="6654458"/>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9"/>
          <p:cNvSpPr>
            <a:spLocks noGrp="1"/>
          </p:cNvSpPr>
          <p:nvPr>
            <p:ph type="title"/>
          </p:nvPr>
        </p:nvSpPr>
        <p:spPr/>
        <p:txBody>
          <a:bodyPr/>
          <a:lstStyle/>
          <a:p>
            <a:r>
              <a:rPr lang="en-US" altLang="zh-CN" smtClean="0">
                <a:solidFill>
                  <a:srgbClr val="0000FF"/>
                </a:solidFill>
              </a:rPr>
              <a:t>Reference</a:t>
            </a:r>
            <a:endParaRPr lang="en-US" smtClean="0">
              <a:solidFill>
                <a:srgbClr val="0000FF"/>
              </a:solidFill>
            </a:endParaRPr>
          </a:p>
        </p:txBody>
      </p:sp>
      <p:sp>
        <p:nvSpPr>
          <p:cNvPr id="67587" name="Content Placeholder 10"/>
          <p:cNvSpPr>
            <a:spLocks noGrp="1"/>
          </p:cNvSpPr>
          <p:nvPr>
            <p:ph idx="1"/>
          </p:nvPr>
        </p:nvSpPr>
        <p:spPr>
          <a:xfrm>
            <a:off x="457200" y="1447800"/>
            <a:ext cx="8229600" cy="4678363"/>
          </a:xfrm>
        </p:spPr>
        <p:txBody>
          <a:bodyPr>
            <a:normAutofit lnSpcReduction="10000"/>
          </a:bodyPr>
          <a:lstStyle/>
          <a:p>
            <a:r>
              <a:rPr lang="en-US" sz="1800" dirty="0" err="1" smtClean="0"/>
              <a:t>Tenenbaum</a:t>
            </a:r>
            <a:r>
              <a:rPr lang="en-US" sz="1800" dirty="0" smtClean="0"/>
              <a:t>, de Silva, and Langford, A Global Geometric Framework for Nonlinear Dimensionality Reduction. </a:t>
            </a:r>
            <a:r>
              <a:rPr lang="en-US" sz="1800" i="1" dirty="0" smtClean="0"/>
              <a:t>Science</a:t>
            </a:r>
            <a:r>
              <a:rPr lang="en-US" sz="1800" dirty="0" smtClean="0"/>
              <a:t> 290:2319-2323, 22 Dec. 2000.</a:t>
            </a:r>
          </a:p>
          <a:p>
            <a:r>
              <a:rPr lang="en-US" sz="1800" dirty="0" err="1" smtClean="0"/>
              <a:t>Roweis</a:t>
            </a:r>
            <a:r>
              <a:rPr lang="en-US" sz="1800" dirty="0" smtClean="0"/>
              <a:t> and Saul, Nonlinear Dimensionality Reduction by Locally Linear Embedding. </a:t>
            </a:r>
            <a:r>
              <a:rPr lang="en-US" sz="1800" i="1" dirty="0" smtClean="0"/>
              <a:t>Science</a:t>
            </a:r>
            <a:r>
              <a:rPr lang="en-US" sz="1800" dirty="0" smtClean="0"/>
              <a:t> 290:2323-2326, 22 Dec. 2000.</a:t>
            </a:r>
          </a:p>
          <a:p>
            <a:r>
              <a:rPr lang="en-US" sz="1800" dirty="0" smtClean="0"/>
              <a:t>M. </a:t>
            </a:r>
            <a:r>
              <a:rPr lang="en-US" sz="1800" dirty="0" err="1" smtClean="0"/>
              <a:t>Belkin</a:t>
            </a:r>
            <a:r>
              <a:rPr lang="en-US" sz="1800" dirty="0" smtClean="0"/>
              <a:t> and P. </a:t>
            </a:r>
            <a:r>
              <a:rPr lang="en-US" sz="1800" dirty="0" err="1" smtClean="0"/>
              <a:t>Niyogi</a:t>
            </a:r>
            <a:r>
              <a:rPr lang="en-US" sz="1800" dirty="0" smtClean="0"/>
              <a:t>. </a:t>
            </a:r>
            <a:r>
              <a:rPr lang="en-US" sz="1800" dirty="0" err="1" smtClean="0"/>
              <a:t>Laplacian</a:t>
            </a:r>
            <a:r>
              <a:rPr lang="en-US" sz="1800" dirty="0" smtClean="0"/>
              <a:t> </a:t>
            </a:r>
            <a:r>
              <a:rPr lang="en-US" sz="1800" dirty="0" err="1" smtClean="0"/>
              <a:t>eigenmaps</a:t>
            </a:r>
            <a:r>
              <a:rPr lang="en-US" sz="1800" dirty="0" smtClean="0"/>
              <a:t> for dimensionality reduction and data representation. Neural Computation, 15:1373–1396, 2003.</a:t>
            </a:r>
          </a:p>
          <a:p>
            <a:r>
              <a:rPr lang="en-US" sz="1800" dirty="0" smtClean="0"/>
              <a:t>D. L. </a:t>
            </a:r>
            <a:r>
              <a:rPr lang="en-US" sz="1800" dirty="0" err="1" smtClean="0"/>
              <a:t>Donoho</a:t>
            </a:r>
            <a:r>
              <a:rPr lang="en-US" sz="1800" dirty="0" smtClean="0"/>
              <a:t> and C. Grimes. Hessian </a:t>
            </a:r>
            <a:r>
              <a:rPr lang="en-US" sz="1800" dirty="0" err="1" smtClean="0"/>
              <a:t>eigenmaps</a:t>
            </a:r>
            <a:r>
              <a:rPr lang="en-US" sz="1800" dirty="0" smtClean="0"/>
              <a:t>: New locally linear embedding techniques for high-dimensional data. PNAS 100 (10): 5591–5596 2003.</a:t>
            </a:r>
          </a:p>
          <a:p>
            <a:r>
              <a:rPr lang="en-US" sz="1800" dirty="0" smtClean="0"/>
              <a:t>R. R. </a:t>
            </a:r>
            <a:r>
              <a:rPr lang="en-US" sz="1800" dirty="0" err="1" smtClean="0"/>
              <a:t>Coifman</a:t>
            </a:r>
            <a:r>
              <a:rPr lang="en-US" sz="1800" dirty="0" smtClean="0"/>
              <a:t>, S. </a:t>
            </a:r>
            <a:r>
              <a:rPr lang="en-US" sz="1800" dirty="0" err="1" smtClean="0"/>
              <a:t>Lafon</a:t>
            </a:r>
            <a:r>
              <a:rPr lang="en-US" sz="1800" dirty="0" smtClean="0"/>
              <a:t>, A. B. Lee, M. </a:t>
            </a:r>
            <a:r>
              <a:rPr lang="en-US" sz="1800" dirty="0" err="1" smtClean="0"/>
              <a:t>Maggioni</a:t>
            </a:r>
            <a:r>
              <a:rPr lang="en-US" sz="1800" dirty="0" smtClean="0"/>
              <a:t>, B. Nadler, F. Warner, and S. W. </a:t>
            </a:r>
            <a:r>
              <a:rPr lang="en-US" sz="1800" dirty="0" err="1" smtClean="0"/>
              <a:t>Zucker</a:t>
            </a:r>
            <a:r>
              <a:rPr lang="en-US" sz="1800" dirty="0" smtClean="0"/>
              <a:t>. Geometric diffusions as a tool for harmonic analysis and structure definition of data: Diffusion maps. PNAS 102 (21):7426-7431, 2005.</a:t>
            </a:r>
          </a:p>
          <a:p>
            <a:r>
              <a:rPr lang="en-US" sz="1800" dirty="0" smtClean="0"/>
              <a:t>M. Hein, J.-Y. </a:t>
            </a:r>
            <a:r>
              <a:rPr lang="en-US" sz="1800" dirty="0" err="1" smtClean="0"/>
              <a:t>Audibert</a:t>
            </a:r>
            <a:r>
              <a:rPr lang="en-US" sz="1800" dirty="0" smtClean="0"/>
              <a:t>, and U. von </a:t>
            </a:r>
            <a:r>
              <a:rPr lang="en-US" sz="1800" dirty="0" err="1" smtClean="0"/>
              <a:t>Luxburg</a:t>
            </a:r>
            <a:r>
              <a:rPr lang="en-US" sz="1800" dirty="0" smtClean="0"/>
              <a:t>. From graphs to manifolds - weak and strong </a:t>
            </a:r>
            <a:r>
              <a:rPr lang="en-US" sz="1800" dirty="0" err="1" smtClean="0"/>
              <a:t>pointwise</a:t>
            </a:r>
            <a:r>
              <a:rPr lang="en-US" sz="1800" dirty="0" smtClean="0"/>
              <a:t> consistency of graph </a:t>
            </a:r>
            <a:r>
              <a:rPr lang="en-US" sz="1800" dirty="0" err="1" smtClean="0"/>
              <a:t>Laplacians</a:t>
            </a:r>
            <a:r>
              <a:rPr lang="en-US" sz="1800" dirty="0" smtClean="0"/>
              <a:t>. In P. Auer and R. Meir, editors, Proc. of the 18th Conf. on Learning Theory (COLT), pages 486–500, Berlin, 2005. Springer.</a:t>
            </a:r>
          </a:p>
          <a:p>
            <a:r>
              <a:rPr lang="en-US" sz="1800" dirty="0" smtClean="0"/>
              <a:t>Ulrike von </a:t>
            </a:r>
            <a:r>
              <a:rPr lang="en-US" sz="1800" dirty="0" err="1" smtClean="0"/>
              <a:t>Luxburg</a:t>
            </a:r>
            <a:r>
              <a:rPr lang="en-US" sz="1800" dirty="0" smtClean="0"/>
              <a:t>, Mikhail </a:t>
            </a:r>
            <a:r>
              <a:rPr lang="en-US" sz="1800" dirty="0" err="1" smtClean="0"/>
              <a:t>Belkin</a:t>
            </a:r>
            <a:r>
              <a:rPr lang="en-US" sz="1800" dirty="0" smtClean="0"/>
              <a:t>, and Olivier </a:t>
            </a:r>
            <a:r>
              <a:rPr lang="en-US" sz="1800" dirty="0" err="1" smtClean="0"/>
              <a:t>Bousquet</a:t>
            </a:r>
            <a:r>
              <a:rPr lang="en-US" sz="1800" dirty="0" smtClean="0"/>
              <a:t>. Consistency of spectral clustering. Ann. Statist. Volume 36, Number 2 (2008), 555-586.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Diffusion Map</a:t>
            </a:r>
            <a:endParaRPr lang="en-US" dirty="0">
              <a:solidFill>
                <a:srgbClr val="0000FF"/>
              </a:solidFill>
              <a:latin typeface="Comic Sans MS"/>
            </a:endParaRPr>
          </a:p>
        </p:txBody>
      </p:sp>
      <p:sp>
        <p:nvSpPr>
          <p:cNvPr id="4" name="Content Placeholder 3"/>
          <p:cNvSpPr>
            <a:spLocks noGrp="1"/>
          </p:cNvSpPr>
          <p:nvPr>
            <p:ph idx="1"/>
          </p:nvPr>
        </p:nvSpPr>
        <p:spPr>
          <a:xfrm>
            <a:off x="228600" y="1417638"/>
            <a:ext cx="8705084" cy="4708525"/>
          </a:xfrm>
        </p:spPr>
        <p:txBody>
          <a:bodyPr>
            <a:normAutofit/>
          </a:bodyPr>
          <a:lstStyle/>
          <a:p>
            <a:pPr lvl="1">
              <a:buFont typeface="Arial"/>
              <a:buChar char="•"/>
            </a:pPr>
            <a:r>
              <a:rPr lang="en-US" dirty="0" smtClean="0"/>
              <a:t>Let </a:t>
            </a:r>
            <a:r>
              <a:rPr lang="en-US" dirty="0" err="1" smtClean="0"/>
              <a:t>λ</a:t>
            </a:r>
            <a:r>
              <a:rPr lang="en-US" baseline="-25000" dirty="0" err="1" smtClean="0"/>
              <a:t>i</a:t>
            </a:r>
            <a:r>
              <a:rPr lang="en-US" baseline="-25000" dirty="0" smtClean="0"/>
              <a:t> </a:t>
            </a:r>
            <a:r>
              <a:rPr lang="en-US" dirty="0" smtClean="0"/>
              <a:t>be sorted by </a:t>
            </a:r>
          </a:p>
          <a:p>
            <a:pPr lvl="1">
              <a:buFont typeface="Arial"/>
              <a:buChar char="•"/>
            </a:pPr>
            <a:endParaRPr lang="en-US" dirty="0" smtClean="0"/>
          </a:p>
          <a:p>
            <a:pPr lvl="1">
              <a:buNone/>
            </a:pPr>
            <a:endParaRPr lang="en-US" dirty="0" smtClean="0"/>
          </a:p>
          <a:p>
            <a:pPr lvl="1">
              <a:buFont typeface="Arial"/>
              <a:buChar char="•"/>
            </a:pPr>
            <a:r>
              <a:rPr lang="en-US" dirty="0" smtClean="0"/>
              <a:t>Diffusion map of x</a:t>
            </a:r>
            <a:r>
              <a:rPr lang="en-US" baseline="-25000" dirty="0" smtClean="0"/>
              <a:t>i</a:t>
            </a:r>
            <a:r>
              <a:rPr lang="en-US" dirty="0" smtClean="0"/>
              <a:t> is defined via </a:t>
            </a:r>
            <a:r>
              <a:rPr lang="en-US" dirty="0" smtClean="0">
                <a:solidFill>
                  <a:srgbClr val="FF0000"/>
                </a:solidFill>
              </a:rPr>
              <a:t>right</a:t>
            </a:r>
            <a:r>
              <a:rPr lang="en-US" dirty="0" smtClean="0"/>
              <a:t> eigenvectors </a:t>
            </a:r>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p:txBody>
      </p:sp>
      <p:graphicFrame>
        <p:nvGraphicFramePr>
          <p:cNvPr id="9" name="Object 8"/>
          <p:cNvGraphicFramePr>
            <a:graphicFrameLocks noChangeAspect="1"/>
          </p:cNvGraphicFramePr>
          <p:nvPr/>
        </p:nvGraphicFramePr>
        <p:xfrm>
          <a:off x="3322638" y="2095500"/>
          <a:ext cx="2962275" cy="493713"/>
        </p:xfrm>
        <a:graphic>
          <a:graphicData uri="http://schemas.openxmlformats.org/presentationml/2006/ole">
            <p:oleObj spid="_x0000_s148482" name="Equation" r:id="rId3" imgW="1295400" imgH="215900" progId="Equation.3">
              <p:embed/>
            </p:oleObj>
          </a:graphicData>
        </a:graphic>
      </p:graphicFrame>
      <p:graphicFrame>
        <p:nvGraphicFramePr>
          <p:cNvPr id="146438" name="Object 6"/>
          <p:cNvGraphicFramePr>
            <a:graphicFrameLocks noChangeAspect="1"/>
          </p:cNvGraphicFramePr>
          <p:nvPr/>
        </p:nvGraphicFramePr>
        <p:xfrm>
          <a:off x="3294063" y="3815159"/>
          <a:ext cx="2646362" cy="1711325"/>
        </p:xfrm>
        <a:graphic>
          <a:graphicData uri="http://schemas.openxmlformats.org/presentationml/2006/ole">
            <p:oleObj spid="_x0000_s148483" name="Equation" r:id="rId4" imgW="1435100" imgH="927100" progId="Equation.3">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normAutofit/>
          </a:bodyPr>
          <a:lstStyle/>
          <a:p>
            <a:r>
              <a:rPr lang="en-US" dirty="0" smtClean="0">
                <a:solidFill>
                  <a:srgbClr val="0000FF"/>
                </a:solidFill>
                <a:latin typeface="Comic Sans MS"/>
              </a:rPr>
              <a:t>Dimensionality Reduction</a:t>
            </a:r>
            <a:endParaRPr lang="en-US" dirty="0">
              <a:solidFill>
                <a:srgbClr val="0000FF"/>
              </a:solidFill>
              <a:latin typeface="Comic Sans MS"/>
            </a:endParaRPr>
          </a:p>
        </p:txBody>
      </p:sp>
      <p:sp>
        <p:nvSpPr>
          <p:cNvPr id="4" name="Content Placeholder 3"/>
          <p:cNvSpPr>
            <a:spLocks noGrp="1"/>
          </p:cNvSpPr>
          <p:nvPr>
            <p:ph idx="1"/>
          </p:nvPr>
        </p:nvSpPr>
        <p:spPr>
          <a:xfrm>
            <a:off x="228600" y="1417638"/>
            <a:ext cx="8705084" cy="4708525"/>
          </a:xfrm>
        </p:spPr>
        <p:txBody>
          <a:bodyPr>
            <a:normAutofit/>
          </a:bodyPr>
          <a:lstStyle/>
          <a:p>
            <a:pPr lvl="1">
              <a:buFont typeface="Arial"/>
              <a:buChar char="•"/>
            </a:pPr>
            <a:r>
              <a:rPr lang="en-US" dirty="0" smtClean="0"/>
              <a:t> λ</a:t>
            </a:r>
            <a:r>
              <a:rPr lang="en-US" baseline="-25000" dirty="0" smtClean="0"/>
              <a:t>1 </a:t>
            </a:r>
            <a:r>
              <a:rPr lang="en-US" dirty="0" smtClean="0"/>
              <a:t>= 1 and φ</a:t>
            </a:r>
            <a:r>
              <a:rPr lang="en-US" baseline="-25000" dirty="0" smtClean="0"/>
              <a:t>1</a:t>
            </a:r>
            <a:r>
              <a:rPr lang="en-US" dirty="0" smtClean="0"/>
              <a:t>= 1, so it does not distinguish points</a:t>
            </a:r>
          </a:p>
          <a:p>
            <a:pPr lvl="1">
              <a:buFont typeface="Arial"/>
              <a:buChar char="•"/>
            </a:pPr>
            <a:r>
              <a:rPr lang="en-US" dirty="0" smtClean="0"/>
              <a:t>Threshold by </a:t>
            </a:r>
            <a:r>
              <a:rPr lang="en-US" dirty="0" err="1" smtClean="0"/>
              <a:t>δ</a:t>
            </a:r>
            <a:r>
              <a:rPr lang="en-US" dirty="0" smtClean="0"/>
              <a:t>, for those </a:t>
            </a:r>
          </a:p>
          <a:p>
            <a:pPr lvl="1">
              <a:buFont typeface="Arial"/>
              <a:buChar char="•"/>
            </a:pPr>
            <a:endParaRPr lang="en-US" dirty="0" smtClean="0"/>
          </a:p>
          <a:p>
            <a:pPr lvl="1">
              <a:buNone/>
            </a:pPr>
            <a:endParaRPr lang="en-US" dirty="0" smtClean="0"/>
          </a:p>
          <a:p>
            <a:pPr lvl="1">
              <a:buFont typeface="Arial"/>
              <a:buChar char="•"/>
            </a:pPr>
            <a:r>
              <a:rPr lang="en-US" dirty="0" smtClean="0"/>
              <a:t>Define</a:t>
            </a:r>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a:p>
            <a:pPr lvl="1">
              <a:buFont typeface="Arial"/>
              <a:buChar char="•"/>
            </a:pPr>
            <a:endParaRPr lang="en-US" dirty="0" smtClean="0"/>
          </a:p>
        </p:txBody>
      </p:sp>
      <p:graphicFrame>
        <p:nvGraphicFramePr>
          <p:cNvPr id="146438" name="Object 6"/>
          <p:cNvGraphicFramePr>
            <a:graphicFrameLocks noChangeAspect="1"/>
          </p:cNvGraphicFramePr>
          <p:nvPr/>
        </p:nvGraphicFramePr>
        <p:xfrm>
          <a:off x="2871874" y="3814763"/>
          <a:ext cx="2951163" cy="1711325"/>
        </p:xfrm>
        <a:graphic>
          <a:graphicData uri="http://schemas.openxmlformats.org/presentationml/2006/ole">
            <p:oleObj spid="_x0000_s149507" name="Equation" r:id="rId3" imgW="1600200" imgH="927100" progId="Equation.3">
              <p:embed/>
            </p:oleObj>
          </a:graphicData>
        </a:graphic>
      </p:graphicFrame>
      <p:sp>
        <p:nvSpPr>
          <p:cNvPr id="6" name="TextBox 5"/>
          <p:cNvSpPr txBox="1"/>
          <p:nvPr/>
        </p:nvSpPr>
        <p:spPr>
          <a:xfrm>
            <a:off x="1617398" y="5786013"/>
            <a:ext cx="184666" cy="369332"/>
          </a:xfrm>
          <a:prstGeom prst="rect">
            <a:avLst/>
          </a:prstGeom>
          <a:noFill/>
        </p:spPr>
        <p:txBody>
          <a:bodyPr wrap="none" rtlCol="0">
            <a:spAutoFit/>
          </a:bodyPr>
          <a:lstStyle/>
          <a:p>
            <a:endParaRPr lang="en-US" dirty="0"/>
          </a:p>
        </p:txBody>
      </p:sp>
      <p:graphicFrame>
        <p:nvGraphicFramePr>
          <p:cNvPr id="7" name="Object 6"/>
          <p:cNvGraphicFramePr>
            <a:graphicFrameLocks noChangeAspect="1"/>
          </p:cNvGraphicFramePr>
          <p:nvPr/>
        </p:nvGraphicFramePr>
        <p:xfrm>
          <a:off x="3309938" y="2473325"/>
          <a:ext cx="2814637" cy="1004888"/>
        </p:xfrm>
        <a:graphic>
          <a:graphicData uri="http://schemas.openxmlformats.org/presentationml/2006/ole">
            <p:oleObj spid="_x0000_s149508" name="Equation" r:id="rId4" imgW="1460500" imgH="520700" progId="Equation.3">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1143000"/>
          </a:xfrm>
        </p:spPr>
        <p:txBody>
          <a:bodyPr/>
          <a:lstStyle/>
          <a:p>
            <a:r>
              <a:rPr lang="en-US" dirty="0" smtClean="0">
                <a:solidFill>
                  <a:srgbClr val="0000FF"/>
                </a:solidFill>
                <a:latin typeface="Comic Sans MS"/>
              </a:rPr>
              <a:t>Diffusion </a:t>
            </a:r>
            <a:r>
              <a:rPr lang="en-US" dirty="0" smtClean="0">
                <a:solidFill>
                  <a:srgbClr val="0000FF"/>
                </a:solidFill>
                <a:latin typeface="Comic Sans MS"/>
              </a:rPr>
              <a:t>Distance</a:t>
            </a:r>
            <a:endParaRPr lang="en-US" dirty="0">
              <a:solidFill>
                <a:srgbClr val="0000FF"/>
              </a:solidFill>
              <a:latin typeface="Comic Sans MS"/>
            </a:endParaRPr>
          </a:p>
        </p:txBody>
      </p:sp>
      <p:sp>
        <p:nvSpPr>
          <p:cNvPr id="5" name="Content Placeholder 4"/>
          <p:cNvSpPr>
            <a:spLocks noGrp="1"/>
          </p:cNvSpPr>
          <p:nvPr>
            <p:ph idx="1"/>
          </p:nvPr>
        </p:nvSpPr>
        <p:spPr>
          <a:xfrm>
            <a:off x="457200" y="1595766"/>
            <a:ext cx="8229600" cy="3625757"/>
          </a:xfrm>
        </p:spPr>
        <p:txBody>
          <a:bodyPr>
            <a:normAutofit/>
          </a:bodyPr>
          <a:lstStyle/>
          <a:p>
            <a:r>
              <a:rPr lang="en-US" dirty="0" smtClean="0"/>
              <a:t>Define the diffusion distance between points at scale </a:t>
            </a:r>
            <a:r>
              <a:rPr lang="en-US" i="1" dirty="0" err="1" smtClean="0"/>
              <a:t>t</a:t>
            </a:r>
            <a:endParaRPr lang="en-US" i="1" dirty="0" smtClean="0"/>
          </a:p>
          <a:p>
            <a:endParaRPr lang="en-US" i="1" dirty="0" smtClean="0"/>
          </a:p>
          <a:p>
            <a:endParaRPr lang="en-US" i="1" dirty="0" smtClean="0"/>
          </a:p>
          <a:p>
            <a:r>
              <a:rPr lang="en-US" dirty="0" smtClean="0"/>
              <a:t>This is exactly the weighted 2-distance between diffusion profiles</a:t>
            </a:r>
            <a:endParaRPr lang="en-US" dirty="0" smtClean="0"/>
          </a:p>
        </p:txBody>
      </p:sp>
      <p:graphicFrame>
        <p:nvGraphicFramePr>
          <p:cNvPr id="4" name="Object 3"/>
          <p:cNvGraphicFramePr>
            <a:graphicFrameLocks noChangeAspect="1"/>
          </p:cNvGraphicFramePr>
          <p:nvPr/>
        </p:nvGraphicFramePr>
        <p:xfrm>
          <a:off x="1760538" y="2936875"/>
          <a:ext cx="5718175" cy="741363"/>
        </p:xfrm>
        <a:graphic>
          <a:graphicData uri="http://schemas.openxmlformats.org/presentationml/2006/ole">
            <p:oleObj spid="_x0000_s262146" name="Equation" r:id="rId4" imgW="3429000" imgH="444500" progId="Equation.3">
              <p:embed/>
            </p:oleObj>
          </a:graphicData>
        </a:graphic>
      </p:graphicFrame>
      <p:graphicFrame>
        <p:nvGraphicFramePr>
          <p:cNvPr id="262147" name="Object 3"/>
          <p:cNvGraphicFramePr>
            <a:graphicFrameLocks noChangeAspect="1"/>
          </p:cNvGraphicFramePr>
          <p:nvPr/>
        </p:nvGraphicFramePr>
        <p:xfrm>
          <a:off x="1746250" y="5048250"/>
          <a:ext cx="5561013" cy="922338"/>
        </p:xfrm>
        <a:graphic>
          <a:graphicData uri="http://schemas.openxmlformats.org/presentationml/2006/ole">
            <p:oleObj spid="_x0000_s262147" name="Equation" r:id="rId5" imgW="2679700" imgH="444500" progId="Equation.3">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364</TotalTime>
  <Words>1869</Words>
  <Application>Microsoft Macintosh PowerPoint</Application>
  <PresentationFormat>On-screen Show (4:3)</PresentationFormat>
  <Paragraphs>235</Paragraphs>
  <Slides>62</Slides>
  <Notes>14</Notes>
  <HiddenSlides>0</HiddenSlides>
  <MMClips>0</MMClips>
  <ScaleCrop>false</ScaleCrop>
  <HeadingPairs>
    <vt:vector size="6" baseType="variant">
      <vt:variant>
        <vt:lpstr>Design Template</vt:lpstr>
      </vt:variant>
      <vt:variant>
        <vt:i4>1</vt:i4>
      </vt:variant>
      <vt:variant>
        <vt:lpstr>Embedded OLE Servers</vt:lpstr>
      </vt:variant>
      <vt:variant>
        <vt:i4>2</vt:i4>
      </vt:variant>
      <vt:variant>
        <vt:lpstr>Slide Titles</vt:lpstr>
      </vt:variant>
      <vt:variant>
        <vt:i4>62</vt:i4>
      </vt:variant>
    </vt:vector>
  </HeadingPairs>
  <TitlesOfParts>
    <vt:vector size="65" baseType="lpstr">
      <vt:lpstr>Office Theme</vt:lpstr>
      <vt:lpstr>Equation</vt:lpstr>
      <vt:lpstr>Microsoft Equation</vt:lpstr>
      <vt:lpstr>Mathematics of Data II  Diffusion Geometry</vt:lpstr>
      <vt:lpstr>Data Distances</vt:lpstr>
      <vt:lpstr>Data Graph</vt:lpstr>
      <vt:lpstr>Random Walk on Graphs</vt:lpstr>
      <vt:lpstr>Symmetric Kernel</vt:lpstr>
      <vt:lpstr>Spectrum of P</vt:lpstr>
      <vt:lpstr>Diffusion Map</vt:lpstr>
      <vt:lpstr>Dimensionality Reduction</vt:lpstr>
      <vt:lpstr>Diffusion Distance</vt:lpstr>
      <vt:lpstr>Lumpability of Markov Chains</vt:lpstr>
      <vt:lpstr>A Necessary and Sufficient Condition for Lumpability</vt:lpstr>
      <vt:lpstr>Spectral Theory of Lumpability</vt:lpstr>
      <vt:lpstr>Example I</vt:lpstr>
      <vt:lpstr>Example I</vt:lpstr>
      <vt:lpstr>Spectral Clustering Algorithm</vt:lpstr>
      <vt:lpstr>Graph Partition Problem </vt:lpstr>
      <vt:lpstr>Graph Laplacian Operator </vt:lpstr>
      <vt:lpstr>Graph Partition Problem </vt:lpstr>
      <vt:lpstr>Cheeger Inequality </vt:lpstr>
      <vt:lpstr>Example I</vt:lpstr>
      <vt:lpstr>Connections to Manifold Learning</vt:lpstr>
      <vt:lpstr>All you wanna know about differential geometry but were afraid to ask, in 9 easy slides</vt:lpstr>
      <vt:lpstr>Embeded Manifolds</vt:lpstr>
      <vt:lpstr>Tangent Space</vt:lpstr>
      <vt:lpstr>Tangent Vectors and Curves</vt:lpstr>
      <vt:lpstr>Riemannian Geometry</vt:lpstr>
      <vt:lpstr>Geodesics</vt:lpstr>
      <vt:lpstr>Gradients</vt:lpstr>
      <vt:lpstr>Tangent Vectors vs. Derivatives</vt:lpstr>
      <vt:lpstr>Exponential Maps</vt:lpstr>
      <vt:lpstr>Laplacian-Beltrami Operator</vt:lpstr>
      <vt:lpstr>Meta-Algorithm</vt:lpstr>
      <vt:lpstr>Recall: MDS</vt:lpstr>
      <vt:lpstr>Recall: ISOMAP</vt:lpstr>
      <vt:lpstr>Recall: LLE (I)</vt:lpstr>
      <vt:lpstr>Recall: LLE (II)</vt:lpstr>
      <vt:lpstr>Laplacian and LLE</vt:lpstr>
      <vt:lpstr>Laplacian Eigenmaps (I) [Belkin-Niyogi]</vt:lpstr>
      <vt:lpstr>Laplacian Eigenmaps (II)</vt:lpstr>
      <vt:lpstr>Laplacian Eigenmaps (III)</vt:lpstr>
      <vt:lpstr>Justification</vt:lpstr>
      <vt:lpstr>A Fundamental Identity</vt:lpstr>
      <vt:lpstr>Embedding as Eigenmaps</vt:lpstr>
      <vt:lpstr>On the Manifold</vt:lpstr>
      <vt:lpstr>Stokes Theorem</vt:lpstr>
      <vt:lpstr>Manifold Laplacian</vt:lpstr>
      <vt:lpstr>Manifold Laplacian Eigenvectors</vt:lpstr>
      <vt:lpstr>Example: Circle</vt:lpstr>
      <vt:lpstr>Spectral Growth</vt:lpstr>
      <vt:lpstr>From Graph to Manifolds</vt:lpstr>
      <vt:lpstr>From Graph to Manifolds</vt:lpstr>
      <vt:lpstr>Heat Diffusion Map</vt:lpstr>
      <vt:lpstr>Heat Diffusion Distance</vt:lpstr>
      <vt:lpstr>Note: Another choice of eigenmaps</vt:lpstr>
      <vt:lpstr>Connections to Markov Chain</vt:lpstr>
      <vt:lpstr>Two Assumptions on ISOMAP</vt:lpstr>
      <vt:lpstr>Relaxations (Donoho-Grimes’2003)</vt:lpstr>
      <vt:lpstr>Hessian LLE</vt:lpstr>
      <vt:lpstr>Convergence of Hessian LLE (Donoho-Grimes)</vt:lpstr>
      <vt:lpstr>Comparisons on Swiss Roll  with holes</vt:lpstr>
      <vt:lpstr>Comparisons of Manifold Learning Techniques</vt:lpstr>
      <vt:lpstr>Reference</vt:lpstr>
    </vt:vector>
  </TitlesOfParts>
  <Company>PKU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Yuan Yao</dc:creator>
  <cp:lastModifiedBy>Yuan Yao</cp:lastModifiedBy>
  <cp:revision>24</cp:revision>
  <cp:lastPrinted>2011-07-12T05:55:46Z</cp:lastPrinted>
  <dcterms:created xsi:type="dcterms:W3CDTF">2011-07-12T04:07:43Z</dcterms:created>
  <dcterms:modified xsi:type="dcterms:W3CDTF">2011-07-12T08:29:40Z</dcterms:modified>
</cp:coreProperties>
</file>